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84"/>
  </p:notesMasterIdLst>
  <p:sldIdLst>
    <p:sldId id="256" r:id="rId5"/>
    <p:sldId id="556" r:id="rId6"/>
    <p:sldId id="606" r:id="rId7"/>
    <p:sldId id="678" r:id="rId8"/>
    <p:sldId id="608" r:id="rId9"/>
    <p:sldId id="609" r:id="rId10"/>
    <p:sldId id="610" r:id="rId11"/>
    <p:sldId id="611" r:id="rId12"/>
    <p:sldId id="612" r:id="rId13"/>
    <p:sldId id="613" r:id="rId14"/>
    <p:sldId id="614" r:id="rId15"/>
    <p:sldId id="615" r:id="rId16"/>
    <p:sldId id="616" r:id="rId17"/>
    <p:sldId id="617" r:id="rId18"/>
    <p:sldId id="618" r:id="rId19"/>
    <p:sldId id="619" r:id="rId20"/>
    <p:sldId id="620" r:id="rId21"/>
    <p:sldId id="621" r:id="rId22"/>
    <p:sldId id="622" r:id="rId23"/>
    <p:sldId id="623" r:id="rId24"/>
    <p:sldId id="624" r:id="rId25"/>
    <p:sldId id="625" r:id="rId26"/>
    <p:sldId id="626" r:id="rId27"/>
    <p:sldId id="627" r:id="rId28"/>
    <p:sldId id="628" r:id="rId29"/>
    <p:sldId id="629" r:id="rId30"/>
    <p:sldId id="630" r:id="rId31"/>
    <p:sldId id="631" r:id="rId32"/>
    <p:sldId id="632" r:id="rId33"/>
    <p:sldId id="633" r:id="rId34"/>
    <p:sldId id="634" r:id="rId35"/>
    <p:sldId id="635" r:id="rId36"/>
    <p:sldId id="636" r:id="rId37"/>
    <p:sldId id="637" r:id="rId38"/>
    <p:sldId id="638" r:id="rId39"/>
    <p:sldId id="639" r:id="rId40"/>
    <p:sldId id="640" r:id="rId41"/>
    <p:sldId id="641" r:id="rId42"/>
    <p:sldId id="642" r:id="rId43"/>
    <p:sldId id="679" r:id="rId44"/>
    <p:sldId id="644" r:id="rId45"/>
    <p:sldId id="645" r:id="rId46"/>
    <p:sldId id="646" r:id="rId47"/>
    <p:sldId id="647" r:id="rId48"/>
    <p:sldId id="681" r:id="rId49"/>
    <p:sldId id="680" r:id="rId50"/>
    <p:sldId id="650" r:id="rId51"/>
    <p:sldId id="651" r:id="rId52"/>
    <p:sldId id="652" r:id="rId53"/>
    <p:sldId id="685" r:id="rId54"/>
    <p:sldId id="654" r:id="rId55"/>
    <p:sldId id="655" r:id="rId56"/>
    <p:sldId id="656" r:id="rId57"/>
    <p:sldId id="657" r:id="rId58"/>
    <p:sldId id="658" r:id="rId59"/>
    <p:sldId id="683" r:id="rId60"/>
    <p:sldId id="682" r:id="rId61"/>
    <p:sldId id="661" r:id="rId62"/>
    <p:sldId id="662" r:id="rId63"/>
    <p:sldId id="663" r:id="rId64"/>
    <p:sldId id="664" r:id="rId65"/>
    <p:sldId id="665" r:id="rId66"/>
    <p:sldId id="686" r:id="rId67"/>
    <p:sldId id="667" r:id="rId68"/>
    <p:sldId id="687" r:id="rId69"/>
    <p:sldId id="688" r:id="rId70"/>
    <p:sldId id="689" r:id="rId71"/>
    <p:sldId id="670" r:id="rId72"/>
    <p:sldId id="690" r:id="rId73"/>
    <p:sldId id="672" r:id="rId74"/>
    <p:sldId id="673" r:id="rId75"/>
    <p:sldId id="674" r:id="rId76"/>
    <p:sldId id="684" r:id="rId77"/>
    <p:sldId id="676" r:id="rId78"/>
    <p:sldId id="677" r:id="rId79"/>
    <p:sldId id="604" r:id="rId80"/>
    <p:sldId id="605" r:id="rId81"/>
    <p:sldId id="495" r:id="rId82"/>
    <p:sldId id="454" r:id="rId8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Lst>
        </p14:section>
        <p14:section name="Content" id="{31F9149E-C170-4E61-8C32-78FBFFDAEC9C}">
          <p14:sldIdLst>
            <p14:sldId id="606"/>
            <p14:sldId id="678"/>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79"/>
            <p14:sldId id="644"/>
            <p14:sldId id="645"/>
            <p14:sldId id="646"/>
            <p14:sldId id="647"/>
            <p14:sldId id="681"/>
            <p14:sldId id="680"/>
            <p14:sldId id="650"/>
            <p14:sldId id="651"/>
            <p14:sldId id="652"/>
            <p14:sldId id="685"/>
            <p14:sldId id="654"/>
            <p14:sldId id="655"/>
            <p14:sldId id="656"/>
            <p14:sldId id="657"/>
            <p14:sldId id="658"/>
            <p14:sldId id="683"/>
            <p14:sldId id="682"/>
            <p14:sldId id="661"/>
            <p14:sldId id="662"/>
            <p14:sldId id="663"/>
            <p14:sldId id="664"/>
            <p14:sldId id="665"/>
            <p14:sldId id="686"/>
            <p14:sldId id="667"/>
            <p14:sldId id="687"/>
            <p14:sldId id="688"/>
            <p14:sldId id="689"/>
            <p14:sldId id="670"/>
            <p14:sldId id="690"/>
            <p14:sldId id="672"/>
            <p14:sldId id="673"/>
            <p14:sldId id="674"/>
            <p14:sldId id="684"/>
            <p14:sldId id="676"/>
            <p14:sldId id="677"/>
          </p14:sldIdLst>
        </p14:section>
        <p14:section name="Exit" id="{26D33BE0-B19C-465D-8801-1598009CC099}">
          <p14:sldIdLst>
            <p14:sldId id="604"/>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DDA"/>
    <a:srgbClr val="0971BA"/>
    <a:srgbClr val="343434"/>
    <a:srgbClr val="19396C"/>
    <a:srgbClr val="081C23"/>
    <a:srgbClr val="F15A29"/>
    <a:srgbClr val="92D050"/>
    <a:srgbClr val="AC75D5"/>
    <a:srgbClr val="7F4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9117" autoAdjust="0"/>
  </p:normalViewPr>
  <p:slideViewPr>
    <p:cSldViewPr snapToGrid="0">
      <p:cViewPr varScale="1">
        <p:scale>
          <a:sx n="73" d="100"/>
          <a:sy n="73" d="100"/>
        </p:scale>
        <p:origin x="1170" y="7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s>
</file>

<file path=ppt/media/image1.png>
</file>

<file path=ppt/media/image12.png>
</file>

<file path=ppt/media/image13.png>
</file>

<file path=ppt/media/image14.png>
</file>

<file path=ppt/media/image17.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9/26/2016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msdn.microsoft.com/en-us/library/ee691975.aspx"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dirty="0"/>
              <a:t>Account can contain unlimited number of containers</a:t>
            </a:r>
          </a:p>
          <a:p>
            <a:pPr marL="171450" indent="-171450">
              <a:buFont typeface="Arial" pitchFamily="34" charset="0"/>
              <a:buChar char="•"/>
            </a:pPr>
            <a:r>
              <a:rPr lang="en-US" dirty="0"/>
              <a:t>Root container useful</a:t>
            </a:r>
            <a:r>
              <a:rPr lang="en-US" baseline="0" dirty="0"/>
              <a:t> when serving Silverlight and flash out of Blob storage. May need to store Cross domain access policy files in root of the domain</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11</a:t>
            </a:fld>
            <a:endParaRPr lang="en-US" dirty="0"/>
          </a:p>
        </p:txBody>
      </p:sp>
    </p:spTree>
    <p:extLst>
      <p:ext uri="{BB962C8B-B14F-4D97-AF65-F5344CB8AC3E}">
        <p14:creationId xmlns:p14="http://schemas.microsoft.com/office/powerpoint/2010/main" val="52300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baseline="0" dirty="0"/>
              <a:t>Metadata is up to 8KB of name value pairs per container</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12</a:t>
            </a:fld>
            <a:endParaRPr lang="en-US" dirty="0"/>
          </a:p>
        </p:txBody>
      </p:sp>
    </p:spTree>
    <p:extLst>
      <p:ext uri="{BB962C8B-B14F-4D97-AF65-F5344CB8AC3E}">
        <p14:creationId xmlns:p14="http://schemas.microsoft.com/office/powerpoint/2010/main" val="548310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13</a:t>
            </a:fld>
            <a:endParaRPr lang="en-US" dirty="0"/>
          </a:p>
        </p:txBody>
      </p:sp>
    </p:spTree>
    <p:extLst>
      <p:ext uri="{BB962C8B-B14F-4D97-AF65-F5344CB8AC3E}">
        <p14:creationId xmlns:p14="http://schemas.microsoft.com/office/powerpoint/2010/main" val="2003909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14</a:t>
            </a:fld>
            <a:endParaRPr lang="en-US" dirty="0"/>
          </a:p>
        </p:txBody>
      </p:sp>
    </p:spTree>
    <p:extLst>
      <p:ext uri="{BB962C8B-B14F-4D97-AF65-F5344CB8AC3E}">
        <p14:creationId xmlns:p14="http://schemas.microsoft.com/office/powerpoint/2010/main" val="754121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2)</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361673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16</a:t>
            </a:fld>
            <a:endParaRPr lang="en-US" dirty="0"/>
          </a:p>
        </p:txBody>
      </p:sp>
    </p:spTree>
    <p:extLst>
      <p:ext uri="{BB962C8B-B14F-4D97-AF65-F5344CB8AC3E}">
        <p14:creationId xmlns:p14="http://schemas.microsoft.com/office/powerpoint/2010/main" val="1678903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a:t>Demo 3)</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2284519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endParaRPr lang="en-US" b="1" dirty="0"/>
          </a:p>
          <a:p>
            <a:pPr marL="171450" indent="-171450">
              <a:buFont typeface="Arial" pitchFamily="34" charset="0"/>
              <a:buChar char="•"/>
            </a:pPr>
            <a:r>
              <a:rPr lang="en-NZ" dirty="0"/>
              <a:t>Put Blob - Creates a new blob or replaces an existing blob within a container.</a:t>
            </a:r>
          </a:p>
          <a:p>
            <a:pPr marL="171450" indent="-171450">
              <a:buFont typeface="Arial" pitchFamily="34" charset="0"/>
              <a:buChar char="•"/>
            </a:pPr>
            <a:r>
              <a:rPr lang="en-NZ" dirty="0"/>
              <a:t>Get Blob - Reads or downloads a blob from the system, including its metadata and properties.</a:t>
            </a:r>
          </a:p>
          <a:p>
            <a:pPr marL="171450" indent="-171450">
              <a:buFont typeface="Arial" pitchFamily="34" charset="0"/>
              <a:buChar char="•"/>
            </a:pPr>
            <a:r>
              <a:rPr lang="en-NZ" dirty="0"/>
              <a:t>Delete Blob - Deletes a blob</a:t>
            </a:r>
          </a:p>
          <a:p>
            <a:pPr marL="171450" indent="-171450">
              <a:buFont typeface="Arial" pitchFamily="34" charset="0"/>
              <a:buChar char="•"/>
            </a:pPr>
            <a:r>
              <a:rPr lang="en-NZ" dirty="0"/>
              <a:t>Copy Blob - Copies a source blob to a destination blob within the same storage account.</a:t>
            </a:r>
          </a:p>
          <a:p>
            <a:pPr marL="171450" indent="-171450">
              <a:buFont typeface="Arial" pitchFamily="34" charset="0"/>
              <a:buChar char="•"/>
            </a:pPr>
            <a:r>
              <a:rPr lang="en-NZ" dirty="0" err="1"/>
              <a:t>SnapShot</a:t>
            </a:r>
            <a:r>
              <a:rPr lang="en-NZ" dirty="0"/>
              <a:t> Blob - The Snapshot Blob operation creates a read-only snapshot of a blob.</a:t>
            </a:r>
          </a:p>
          <a:p>
            <a:pPr marL="171450" indent="-171450">
              <a:buFont typeface="Arial" pitchFamily="34" charset="0"/>
              <a:buChar char="•"/>
            </a:pPr>
            <a:r>
              <a:rPr lang="en-NZ" dirty="0"/>
              <a:t>Lease Blob - Establishes an exclusive one-minute write lock on a blob. To write to a locked blob, a client must provide a lease ID.</a:t>
            </a:r>
          </a:p>
          <a:p>
            <a:pPr marL="171450" indent="-171450">
              <a:buFont typeface="Arial" pitchFamily="34" charset="0"/>
              <a:buChar char="•"/>
            </a:pPr>
            <a:endParaRPr lang="en-NZ" dirty="0"/>
          </a:p>
          <a:p>
            <a:pPr marL="171450" indent="-171450">
              <a:buFont typeface="Arial" pitchFamily="34" charset="0"/>
              <a:buChar char="•"/>
            </a:pPr>
            <a:r>
              <a:rPr lang="en-NZ" dirty="0"/>
              <a:t>Using the REST API for the Blob service, developers can create a hierarchical namespace similar to a file system. </a:t>
            </a:r>
          </a:p>
          <a:p>
            <a:pPr marL="171450" indent="-171450">
              <a:buFont typeface="Arial" pitchFamily="34" charset="0"/>
              <a:buChar char="•"/>
            </a:pPr>
            <a:r>
              <a:rPr lang="en-NZ" dirty="0"/>
              <a:t>Blob names may encode a hierarchy by using a configurable path separator. For example, the blob names </a:t>
            </a:r>
            <a:r>
              <a:rPr lang="en-NZ" i="1" dirty="0" err="1"/>
              <a:t>MyGroup</a:t>
            </a:r>
            <a:r>
              <a:rPr lang="en-NZ" i="1" dirty="0"/>
              <a:t>/MyBlob1</a:t>
            </a:r>
            <a:r>
              <a:rPr lang="en-NZ" dirty="0"/>
              <a:t> and </a:t>
            </a:r>
            <a:r>
              <a:rPr lang="en-NZ" i="1" dirty="0" err="1"/>
              <a:t>MyGroup</a:t>
            </a:r>
            <a:r>
              <a:rPr lang="en-NZ" i="1" dirty="0"/>
              <a:t>/MyBlob2</a:t>
            </a:r>
            <a:r>
              <a:rPr lang="en-NZ" dirty="0"/>
              <a:t> imply a virtual level of organization for blobs. </a:t>
            </a:r>
          </a:p>
          <a:p>
            <a:pPr marL="171450" indent="-171450">
              <a:buFont typeface="Arial" pitchFamily="34" charset="0"/>
              <a:buChar char="•"/>
            </a:pPr>
            <a:r>
              <a:rPr lang="en-NZ" dirty="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a:t>	For example, you can enumerate all blobs organized under </a:t>
            </a:r>
            <a:r>
              <a:rPr lang="en-NZ" i="1" dirty="0" err="1"/>
              <a:t>MyGroup</a:t>
            </a:r>
            <a:r>
              <a:rPr lang="en-NZ" i="1" dirty="0"/>
              <a:t>/</a:t>
            </a:r>
            <a:r>
              <a:rPr lang="en-NZ" dirty="0"/>
              <a:t>.</a:t>
            </a:r>
            <a:endParaRPr lang="en-US" b="1" dirty="0"/>
          </a:p>
          <a:p>
            <a:endParaRPr lang="en-US" b="1" dirty="0"/>
          </a:p>
          <a:p>
            <a:r>
              <a:rPr lang="en-US" b="1" dirty="0"/>
              <a:t>Notes</a:t>
            </a:r>
          </a:p>
          <a:p>
            <a:r>
              <a:rPr lang="en-NZ" dirty="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a:p>
          <a:p>
            <a:r>
              <a:rPr lang="en-NZ" dirty="0"/>
              <a:t>Block blobs, which are optimized for streaming. This type of blob is the only blob type available with versions prior to 2009-09-19.</a:t>
            </a:r>
          </a:p>
          <a:p>
            <a:endParaRPr lang="en-NZ" dirty="0"/>
          </a:p>
          <a:p>
            <a:endParaRPr lang="en-NZ" dirty="0"/>
          </a:p>
          <a:p>
            <a:r>
              <a:rPr lang="en-NZ" dirty="0"/>
              <a:t>Page blobs, which are optimized for random read/write operations and which provide the ability to write to a range of bytes in a blob. Page blobs are available only with version 2009-09-19.</a:t>
            </a:r>
          </a:p>
          <a:p>
            <a:endParaRPr lang="en-NZ" dirty="0"/>
          </a:p>
          <a:p>
            <a:endParaRPr lang="en-NZ" dirty="0"/>
          </a:p>
          <a:p>
            <a:r>
              <a:rPr lang="en-NZ" dirty="0"/>
              <a:t>Containers and blobs support user-defined metadata in the form of name-value pairs specified as headers on a request operation.</a:t>
            </a:r>
          </a:p>
          <a:p>
            <a:endParaRPr lang="en-NZ" dirty="0"/>
          </a:p>
          <a:p>
            <a:r>
              <a:rPr lang="en-NZ" dirty="0"/>
              <a:t>Using the REST API for the Blob service, developers can create a hierarchical namespace similar to a file system. Blob names may encode a hierarchy by using a configurable path separator. For example, the blob names </a:t>
            </a:r>
            <a:r>
              <a:rPr lang="en-NZ" dirty="0" err="1"/>
              <a:t>MyGroup</a:t>
            </a:r>
            <a:r>
              <a:rPr lang="en-NZ" dirty="0"/>
              <a:t>/MyBlob1 and </a:t>
            </a:r>
            <a:r>
              <a:rPr lang="en-NZ" dirty="0" err="1"/>
              <a:t>MyGroup</a:t>
            </a:r>
            <a:r>
              <a:rPr lang="en-NZ" dirty="0"/>
              <a:t>/MyBlob2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dirty="0" err="1"/>
              <a:t>MyGroup</a:t>
            </a:r>
            <a:r>
              <a:rPr lang="en-NZ" dirty="0"/>
              <a:t>/.</a:t>
            </a:r>
          </a:p>
          <a:p>
            <a:endParaRPr lang="en-NZ" dirty="0"/>
          </a:p>
          <a:p>
            <a:r>
              <a:rPr lang="en-NZ" dirty="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a:p>
          <a:p>
            <a:r>
              <a:rPr lang="en-NZ" dirty="0"/>
              <a:t>Page blobs are created and initialized with a maximum size with a call to Put Blob. To write content to a page blob, you call the Put Page operation. The maximum size currently supported for a page blob is 1 TB.</a:t>
            </a:r>
          </a:p>
          <a:p>
            <a:endParaRPr lang="en-NZ" dirty="0"/>
          </a:p>
          <a:p>
            <a:r>
              <a:rPr lang="en-NZ" dirty="0"/>
              <a:t>Blobs support conditional update operations that may be useful for concurrency control and efficient uploading. </a:t>
            </a:r>
          </a:p>
          <a:p>
            <a:endParaRPr lang="en-NZ" dirty="0"/>
          </a:p>
          <a:p>
            <a:r>
              <a:rPr lang="en-NZ" dirty="0"/>
              <a:t>Blobs can be read by calling the Get Blob operation. A client may read the entire blob, or an arbitrary range of bytes. </a:t>
            </a:r>
          </a:p>
          <a:p>
            <a:endParaRPr lang="en-NZ" dirty="0"/>
          </a:p>
          <a:p>
            <a:r>
              <a:rPr lang="en-NZ" dirty="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18</a:t>
            </a:fld>
            <a:endParaRPr lang="en-US" dirty="0"/>
          </a:p>
        </p:txBody>
      </p:sp>
    </p:spTree>
    <p:extLst>
      <p:ext uri="{BB962C8B-B14F-4D97-AF65-F5344CB8AC3E}">
        <p14:creationId xmlns:p14="http://schemas.microsoft.com/office/powerpoint/2010/main" val="95816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19</a:t>
            </a:fld>
            <a:endParaRPr lang="en-US" dirty="0"/>
          </a:p>
        </p:txBody>
      </p:sp>
    </p:spTree>
    <p:extLst>
      <p:ext uri="{BB962C8B-B14F-4D97-AF65-F5344CB8AC3E}">
        <p14:creationId xmlns:p14="http://schemas.microsoft.com/office/powerpoint/2010/main" val="699754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basics of listing blobs in a container</a:t>
            </a:r>
          </a:p>
          <a:p>
            <a:endParaRPr lang="en-US" b="0" dirty="0"/>
          </a:p>
          <a:p>
            <a:r>
              <a:rPr lang="en-US" b="1" dirty="0"/>
              <a:t>Speaker Notes</a:t>
            </a:r>
          </a:p>
          <a:p>
            <a:endParaRPr lang="en-US" dirty="0"/>
          </a:p>
          <a:p>
            <a:pPr marL="171450" indent="-171450">
              <a:buFont typeface="Arial" pitchFamily="34" charset="0"/>
              <a:buChar char="•"/>
            </a:pPr>
            <a:r>
              <a:rPr lang="en-NZ" dirty="0"/>
              <a:t>The </a:t>
            </a:r>
            <a:r>
              <a:rPr lang="en-NZ" b="1" dirty="0"/>
              <a:t>List Blobs</a:t>
            </a:r>
            <a:r>
              <a:rPr lang="en-NZ" dirty="0"/>
              <a:t> operation enumerates the list of blobs under the specified container.</a:t>
            </a:r>
          </a:p>
          <a:p>
            <a:pPr marL="171450" indent="-171450">
              <a:buFont typeface="Arial" pitchFamily="34" charset="0"/>
              <a:buChar char="•"/>
            </a:pPr>
            <a:r>
              <a:rPr lang="en-NZ" dirty="0"/>
              <a:t>Can include uncommitted</a:t>
            </a:r>
            <a:r>
              <a:rPr lang="en-NZ" baseline="0" dirty="0"/>
              <a:t> Blobs- see discussion on Blocks and Block Lists</a:t>
            </a:r>
          </a:p>
          <a:p>
            <a:pPr marL="171450" indent="-171450">
              <a:buFont typeface="Arial" pitchFamily="34" charset="0"/>
              <a:buChar char="•"/>
            </a:pPr>
            <a:r>
              <a:rPr lang="en-NZ" baseline="0" dirty="0"/>
              <a:t>Can include snapshots</a:t>
            </a:r>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20</a:t>
            </a:fld>
            <a:endParaRPr lang="en-US" dirty="0"/>
          </a:p>
        </p:txBody>
      </p:sp>
    </p:spTree>
    <p:extLst>
      <p:ext uri="{BB962C8B-B14F-4D97-AF65-F5344CB8AC3E}">
        <p14:creationId xmlns:p14="http://schemas.microsoft.com/office/powerpoint/2010/main" val="2474421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21</a:t>
            </a:fld>
            <a:endParaRPr lang="en-US" dirty="0"/>
          </a:p>
        </p:txBody>
      </p:sp>
    </p:spTree>
    <p:extLst>
      <p:ext uri="{BB962C8B-B14F-4D97-AF65-F5344CB8AC3E}">
        <p14:creationId xmlns:p14="http://schemas.microsoft.com/office/powerpoint/2010/main" val="14512796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22</a:t>
            </a:fld>
            <a:endParaRPr lang="en-US" dirty="0"/>
          </a:p>
        </p:txBody>
      </p:sp>
    </p:spTree>
    <p:extLst>
      <p:ext uri="{BB962C8B-B14F-4D97-AF65-F5344CB8AC3E}">
        <p14:creationId xmlns:p14="http://schemas.microsoft.com/office/powerpoint/2010/main" val="837926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23</a:t>
            </a:fld>
            <a:endParaRPr lang="en-US" dirty="0"/>
          </a:p>
        </p:txBody>
      </p:sp>
    </p:spTree>
    <p:extLst>
      <p:ext uri="{BB962C8B-B14F-4D97-AF65-F5344CB8AC3E}">
        <p14:creationId xmlns:p14="http://schemas.microsoft.com/office/powerpoint/2010/main" val="28590357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uploading a block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Block blobs let you upload large blobs efficiently. Block blobs are comprised of blocks, each of which is identified by a block ID.</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a:t>New blocks remain in an uncommitted state until they are specifically committed or discarded. </a:t>
            </a:r>
          </a:p>
          <a:p>
            <a:pPr marL="285750" indent="-285750">
              <a:buFont typeface="Arial" pitchFamily="34" charset="0"/>
              <a:buChar char="•"/>
            </a:pPr>
            <a:r>
              <a:rPr lang="en-US" dirty="0"/>
              <a:t>Writing a block does not update the last modified time of an existing blob.</a:t>
            </a:r>
          </a:p>
          <a:p>
            <a:pPr marL="285750" indent="-285750">
              <a:buFont typeface="Arial" pitchFamily="34" charset="0"/>
              <a:buChar char="•"/>
            </a:pPr>
            <a:r>
              <a:rPr lang="en-US" dirty="0"/>
              <a:t>With a block blob, you can upload multiple blocks in parallel to decrease upload time. </a:t>
            </a:r>
          </a:p>
          <a:p>
            <a:pPr marL="285750" indent="-285750">
              <a:buFont typeface="Arial" pitchFamily="34" charset="0"/>
              <a:buChar char="•"/>
            </a:pPr>
            <a:r>
              <a:rPr lang="en-US" dirty="0"/>
              <a:t>Each block can include an MD5 hash to verify the transfer, so you can track upload progress and re-send blocks as needed. </a:t>
            </a:r>
          </a:p>
          <a:p>
            <a:pPr marL="285750" indent="-285750">
              <a:buFont typeface="Arial" pitchFamily="34" charset="0"/>
              <a:buChar char="•"/>
            </a:pPr>
            <a:r>
              <a:rPr lang="en-US" dirty="0"/>
              <a:t>You can upload blocks in any order, and determine their sequence in the final block list commitment step.</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8079119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25</a:t>
            </a:fld>
            <a:endParaRPr lang="en-US" dirty="0"/>
          </a:p>
        </p:txBody>
      </p:sp>
    </p:spTree>
    <p:extLst>
      <p:ext uri="{BB962C8B-B14F-4D97-AF65-F5344CB8AC3E}">
        <p14:creationId xmlns:p14="http://schemas.microsoft.com/office/powerpoint/2010/main" val="11977893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Tree>
    <p:extLst>
      <p:ext uri="{BB962C8B-B14F-4D97-AF65-F5344CB8AC3E}">
        <p14:creationId xmlns:p14="http://schemas.microsoft.com/office/powerpoint/2010/main" val="34742188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15457209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1638777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1707685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987953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FFFFFF"/>
                </a:solidFill>
              </a:rPr>
              <a:t>Preparation material: </a:t>
            </a:r>
            <a:r>
              <a:rPr lang="en-US" sz="1200" dirty="0">
                <a:solidFill>
                  <a:srgbClr val="FFFFFF"/>
                </a:solidFill>
              </a:rPr>
              <a:t>“Microsoft Azure Storage: A Highly Available Cloud Storage Service with Strong Consistency”,  ACM Symposium on Operating System Principals (SOSP), Oct. 2011 </a:t>
            </a:r>
            <a:r>
              <a:rPr lang="en-US" dirty="0"/>
              <a:t>http://blogs.msdn.com/b/windowsazurestorage/archive/2011/11/20/windows-azure-storage-a-highly-available-cloud-storage-service-with-strong-consistency.aspx</a:t>
            </a:r>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3159249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Tree>
    <p:extLst>
      <p:ext uri="{BB962C8B-B14F-4D97-AF65-F5344CB8AC3E}">
        <p14:creationId xmlns:p14="http://schemas.microsoft.com/office/powerpoint/2010/main" val="1963792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Tree>
    <p:extLst>
      <p:ext uri="{BB962C8B-B14F-4D97-AF65-F5344CB8AC3E}">
        <p14:creationId xmlns:p14="http://schemas.microsoft.com/office/powerpoint/2010/main" val="20843567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extLst>
      <p:ext uri="{BB962C8B-B14F-4D97-AF65-F5344CB8AC3E}">
        <p14:creationId xmlns:p14="http://schemas.microsoft.com/office/powerpoint/2010/main" val="22785694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extLst>
      <p:ext uri="{BB962C8B-B14F-4D97-AF65-F5344CB8AC3E}">
        <p14:creationId xmlns:p14="http://schemas.microsoft.com/office/powerpoint/2010/main" val="26717981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extLst>
      <p:ext uri="{BB962C8B-B14F-4D97-AF65-F5344CB8AC3E}">
        <p14:creationId xmlns:p14="http://schemas.microsoft.com/office/powerpoint/2010/main" val="3798826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extLst>
      <p:ext uri="{BB962C8B-B14F-4D97-AF65-F5344CB8AC3E}">
        <p14:creationId xmlns:p14="http://schemas.microsoft.com/office/powerpoint/2010/main" val="25879371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21660769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4)</a:t>
            </a:r>
          </a:p>
        </p:txBody>
      </p:sp>
      <p:sp>
        <p:nvSpPr>
          <p:cNvPr id="4" name="Slide Number Placeholder 3"/>
          <p:cNvSpPr>
            <a:spLocks noGrp="1"/>
          </p:cNvSpPr>
          <p:nvPr>
            <p:ph type="sldNum" sz="quarter" idx="10"/>
          </p:nvPr>
        </p:nvSpPr>
        <p:spPr/>
        <p:txBody>
          <a:bodyPr/>
          <a:lstStyle/>
          <a:p>
            <a:fld id="{2C52CFDC-D2D5-4B9F-BA75-89F771E01AEB}" type="slidenum">
              <a:rPr lang="en-US" smtClean="0"/>
              <a:t>38</a:t>
            </a:fld>
            <a:endParaRPr lang="en-US"/>
          </a:p>
        </p:txBody>
      </p:sp>
    </p:spTree>
    <p:extLst>
      <p:ext uri="{BB962C8B-B14F-4D97-AF65-F5344CB8AC3E}">
        <p14:creationId xmlns:p14="http://schemas.microsoft.com/office/powerpoint/2010/main" val="6391289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Azure </a:t>
            </a:r>
            <a:r>
              <a:rPr lang="sv-SE" dirty="0" err="1"/>
              <a:t>Files</a:t>
            </a:r>
            <a:r>
              <a:rPr lang="sv-SE" dirty="0"/>
              <a:t> is a </a:t>
            </a:r>
            <a:r>
              <a:rPr lang="sv-SE" dirty="0" err="1"/>
              <a:t>relatively</a:t>
            </a:r>
            <a:r>
              <a:rPr lang="sv-SE" dirty="0"/>
              <a:t> new</a:t>
            </a:r>
            <a:r>
              <a:rPr lang="sv-SE" baseline="0" dirty="0"/>
              <a:t> Azur Storage Service </a:t>
            </a:r>
            <a:r>
              <a:rPr lang="sv-SE" baseline="0" dirty="0" err="1"/>
              <a:t>which</a:t>
            </a:r>
            <a:r>
              <a:rPr lang="sv-SE" baseline="0" dirty="0"/>
              <a:t> supports the SMB 2.1 </a:t>
            </a:r>
            <a:r>
              <a:rPr lang="sv-SE" baseline="0" dirty="0" err="1"/>
              <a:t>protocol</a:t>
            </a:r>
            <a:r>
              <a:rPr lang="sv-SE" baseline="0" dirty="0"/>
              <a:t> </a:t>
            </a:r>
            <a:r>
              <a:rPr lang="sv-SE" baseline="0" dirty="0" err="1"/>
              <a:t>which</a:t>
            </a:r>
            <a:r>
              <a:rPr lang="sv-SE" baseline="0" dirty="0"/>
              <a:t> for </a:t>
            </a:r>
            <a:r>
              <a:rPr lang="sv-SE" baseline="0" dirty="0" err="1"/>
              <a:t>instance</a:t>
            </a:r>
            <a:r>
              <a:rPr lang="sv-SE" baseline="0" dirty="0"/>
              <a:t> </a:t>
            </a:r>
            <a:r>
              <a:rPr lang="sv-SE" baseline="0" dirty="0" err="1"/>
              <a:t>enables</a:t>
            </a:r>
            <a:r>
              <a:rPr lang="sv-SE" baseline="0" dirty="0"/>
              <a:t> migration of </a:t>
            </a:r>
            <a:r>
              <a:rPr lang="sv-SE" baseline="0" dirty="0" err="1"/>
              <a:t>legacy</a:t>
            </a:r>
            <a:r>
              <a:rPr lang="sv-SE" baseline="0" dirty="0"/>
              <a:t> </a:t>
            </a:r>
            <a:r>
              <a:rPr lang="sv-SE" baseline="0" dirty="0" err="1"/>
              <a:t>applications</a:t>
            </a:r>
            <a:r>
              <a:rPr lang="sv-SE" baseline="0" dirty="0"/>
              <a:t> </a:t>
            </a:r>
            <a:r>
              <a:rPr lang="sv-SE" baseline="0" dirty="0" err="1"/>
              <a:t>direct</a:t>
            </a:r>
            <a:r>
              <a:rPr lang="sv-SE" baseline="0" dirty="0"/>
              <a:t> to Azure.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39</a:t>
            </a:fld>
            <a:endParaRPr lang="en-US"/>
          </a:p>
        </p:txBody>
      </p:sp>
    </p:spTree>
    <p:extLst>
      <p:ext uri="{BB962C8B-B14F-4D97-AF65-F5344CB8AC3E}">
        <p14:creationId xmlns:p14="http://schemas.microsoft.com/office/powerpoint/2010/main" val="33703378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The </a:t>
            </a:r>
            <a:r>
              <a:rPr lang="sv-SE" dirty="0" err="1"/>
              <a:t>intent</a:t>
            </a:r>
            <a:r>
              <a:rPr lang="sv-SE" dirty="0"/>
              <a:t> of </a:t>
            </a:r>
            <a:r>
              <a:rPr lang="sv-SE" dirty="0" err="1"/>
              <a:t>this</a:t>
            </a:r>
            <a:r>
              <a:rPr lang="sv-SE" dirty="0"/>
              <a:t> </a:t>
            </a:r>
            <a:r>
              <a:rPr lang="sv-SE" dirty="0" err="1"/>
              <a:t>slide</a:t>
            </a:r>
            <a:r>
              <a:rPr lang="sv-SE" dirty="0"/>
              <a:t> is to </a:t>
            </a:r>
            <a:r>
              <a:rPr lang="sv-SE" dirty="0" err="1"/>
              <a:t>provide</a:t>
            </a:r>
            <a:r>
              <a:rPr lang="sv-SE" dirty="0"/>
              <a:t> an </a:t>
            </a:r>
            <a:r>
              <a:rPr lang="sv-SE" dirty="0" err="1"/>
              <a:t>overwhelming</a:t>
            </a:r>
            <a:r>
              <a:rPr lang="sv-SE" baseline="0" dirty="0"/>
              <a:t> </a:t>
            </a:r>
            <a:r>
              <a:rPr lang="sv-SE" baseline="0" dirty="0" err="1"/>
              <a:t>amount</a:t>
            </a:r>
            <a:r>
              <a:rPr lang="sv-SE" baseline="0" dirty="0"/>
              <a:t> of information! Do not go </a:t>
            </a:r>
            <a:r>
              <a:rPr lang="sv-SE" baseline="0" dirty="0" err="1"/>
              <a:t>through</a:t>
            </a:r>
            <a:r>
              <a:rPr lang="sv-SE" baseline="0" dirty="0"/>
              <a:t> </a:t>
            </a:r>
            <a:r>
              <a:rPr lang="sv-SE" baseline="0" dirty="0" err="1"/>
              <a:t>this</a:t>
            </a:r>
            <a:r>
              <a:rPr lang="sv-SE" baseline="0" dirty="0"/>
              <a:t> in </a:t>
            </a:r>
            <a:r>
              <a:rPr lang="sv-SE" baseline="0" dirty="0" err="1"/>
              <a:t>detail</a:t>
            </a:r>
            <a:r>
              <a:rPr lang="sv-SE" baseline="0" dirty="0"/>
              <a:t>! Rather just cover the text with a mouse click and inform that there was a lot of stuff you needed to do in the past which is different now!</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42</a:t>
            </a:fld>
            <a:endParaRPr lang="en-US"/>
          </a:p>
        </p:txBody>
      </p:sp>
    </p:spTree>
    <p:extLst>
      <p:ext uri="{BB962C8B-B14F-4D97-AF65-F5344CB8AC3E}">
        <p14:creationId xmlns:p14="http://schemas.microsoft.com/office/powerpoint/2010/main" val="2534766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Storing</a:t>
            </a:r>
            <a:r>
              <a:rPr lang="sv-SE" baseline="0" dirty="0"/>
              <a:t> files in the Cloud is perhaps the most fundamental of jobs. In Azure Storage you can store both individual files and VHD drives used to back harddisks on Virtual Machines.</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37420758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37477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 Share data across VMs and applications: Multiple writers, multiple readers using standard file system semantics.</a:t>
            </a:r>
          </a:p>
          <a:p>
            <a:pPr>
              <a:buFont typeface="Arial" panose="020B0604020202020204" pitchFamily="34" charset="0"/>
              <a:buChar char="•"/>
            </a:pPr>
            <a:r>
              <a:rPr lang="en-US" dirty="0"/>
              <a:t> Share settings throughout services: VMs can read settings and files from a common, shared location.  These can be updated externally via REST.</a:t>
            </a:r>
          </a:p>
          <a:p>
            <a:pPr>
              <a:buFont typeface="Arial" panose="020B0604020202020204" pitchFamily="34" charset="0"/>
              <a:buChar char="•"/>
            </a:pPr>
            <a:r>
              <a:rPr lang="en-US" dirty="0"/>
              <a:t> Dev/Test/Debug: Very useful to have a shared location for installing applications, setting up VMs, running tools, and keeping notes while developing, testing, and debugging cloud services.</a:t>
            </a:r>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71587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Azure Queues</a:t>
            </a:r>
            <a:r>
              <a:rPr lang="sv-SE" baseline="0" dirty="0"/>
              <a:t> is a very straight forward yet feature rich mechanism in Azure Storage for queueing of workloads for asynchronous batch/backend processing.</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45</a:t>
            </a:fld>
            <a:endParaRPr lang="en-US"/>
          </a:p>
        </p:txBody>
      </p:sp>
    </p:spTree>
    <p:extLst>
      <p:ext uri="{BB962C8B-B14F-4D97-AF65-F5344CB8AC3E}">
        <p14:creationId xmlns:p14="http://schemas.microsoft.com/office/powerpoint/2010/main" val="11282311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of all, the queue length directly reflects how well the backend processing nodes are catching up with the overall workload.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Second, the use of queues decouples different parts of the application, making it easier to scale different parts of the application independently.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Third, the use of queues allows the flexibility of efficient resource usage within an application, allowing the application to scale more efficiently.  That is, separate queues can be used for work items of different priorities and/or different weights, and separate pools of backend servers can process these different queues.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Queues provide buffering to absorb traffic bursts and reduce the impact of individual component failures. </a:t>
            </a:r>
            <a:endParaRPr lang="en-US" dirty="0"/>
          </a:p>
          <a:p>
            <a:endParaRPr lang="en-US" dirty="0"/>
          </a:p>
        </p:txBody>
      </p:sp>
      <p:sp>
        <p:nvSpPr>
          <p:cNvPr id="4" name="Slide Number Placeholder 3"/>
          <p:cNvSpPr>
            <a:spLocks noGrp="1"/>
          </p:cNvSpPr>
          <p:nvPr>
            <p:ph type="sldNum" sz="quarter" idx="10"/>
          </p:nvPr>
        </p:nvSpPr>
        <p:spPr/>
        <p:txBody>
          <a:bodyPr/>
          <a:lstStyle/>
          <a:p>
            <a:fld id="{FA26E5E5-F476-4DA6-B9AA-CF3C112633E7}" type="slidenum">
              <a:rPr lang="en-US" smtClean="0"/>
              <a:t>47</a:t>
            </a:fld>
            <a:endParaRPr lang="en-US"/>
          </a:p>
        </p:txBody>
      </p:sp>
    </p:spTree>
    <p:extLst>
      <p:ext uri="{BB962C8B-B14F-4D97-AF65-F5344CB8AC3E}">
        <p14:creationId xmlns:p14="http://schemas.microsoft.com/office/powerpoint/2010/main" val="205510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48</a:t>
            </a:fld>
            <a:endParaRPr lang="en-US"/>
          </a:p>
        </p:txBody>
      </p:sp>
    </p:spTree>
    <p:extLst>
      <p:ext uri="{BB962C8B-B14F-4D97-AF65-F5344CB8AC3E}">
        <p14:creationId xmlns:p14="http://schemas.microsoft.com/office/powerpoint/2010/main" val="19885612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49</a:t>
            </a:fld>
            <a:endParaRPr lang="en-US"/>
          </a:p>
        </p:txBody>
      </p:sp>
    </p:spTree>
    <p:extLst>
      <p:ext uri="{BB962C8B-B14F-4D97-AF65-F5344CB8AC3E}">
        <p14:creationId xmlns:p14="http://schemas.microsoft.com/office/powerpoint/2010/main" val="3741885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50</a:t>
            </a:fld>
            <a:endParaRPr lang="en-US"/>
          </a:p>
        </p:txBody>
      </p:sp>
    </p:spTree>
    <p:extLst>
      <p:ext uri="{BB962C8B-B14F-4D97-AF65-F5344CB8AC3E}">
        <p14:creationId xmlns:p14="http://schemas.microsoft.com/office/powerpoint/2010/main" val="23680287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noProof="0" dirty="0" err="1"/>
              <a:t>Use</a:t>
            </a:r>
            <a:r>
              <a:rPr lang="sv-SE" noProof="0" dirty="0"/>
              <a:t> a </a:t>
            </a:r>
            <a:r>
              <a:rPr lang="sv-SE" noProof="0" dirty="0" err="1"/>
              <a:t>queue</a:t>
            </a:r>
            <a:r>
              <a:rPr lang="sv-SE" noProof="0" dirty="0"/>
              <a:t> to make a web form submission faster.</a:t>
            </a:r>
            <a:endParaRPr lang="en-US" noProof="0" dirty="0"/>
          </a:p>
          <a:p>
            <a:endParaRPr lang="sv-SE" noProof="0" dirty="0"/>
          </a:p>
          <a:p>
            <a:r>
              <a:rPr lang="sv-SE" noProof="0" dirty="0" err="1"/>
              <a:t>Here</a:t>
            </a:r>
            <a:r>
              <a:rPr lang="sv-SE" noProof="0" dirty="0"/>
              <a:t> is a list of</a:t>
            </a:r>
            <a:r>
              <a:rPr lang="sv-SE" baseline="0" noProof="0" dirty="0"/>
              <a:t> </a:t>
            </a:r>
            <a:r>
              <a:rPr lang="sv-SE" baseline="0" noProof="0" dirty="0" err="1"/>
              <a:t>available</a:t>
            </a:r>
            <a:r>
              <a:rPr lang="sv-SE" baseline="0" noProof="0" dirty="0"/>
              <a:t> Azure Storage Explorers:</a:t>
            </a:r>
            <a:endParaRPr lang="en-US" noProof="0" dirty="0"/>
          </a:p>
          <a:p>
            <a:r>
              <a:rPr lang="en-US" noProof="0" dirty="0"/>
              <a:t>http://blogs.msdn.com/b/windowsazurestorage/archive/2014/03/11/windows-azure-storage-explorers-2014.aspx</a:t>
            </a:r>
          </a:p>
        </p:txBody>
      </p:sp>
      <p:sp>
        <p:nvSpPr>
          <p:cNvPr id="4" name="Slide Number Placeholder 3"/>
          <p:cNvSpPr>
            <a:spLocks noGrp="1"/>
          </p:cNvSpPr>
          <p:nvPr>
            <p:ph type="sldNum" sz="quarter" idx="10"/>
          </p:nvPr>
        </p:nvSpPr>
        <p:spPr/>
        <p:txBody>
          <a:bodyPr/>
          <a:lstStyle/>
          <a:p>
            <a:fld id="{2C52CFDC-D2D5-4B9F-BA75-89F771E01AEB}" type="slidenum">
              <a:rPr lang="en-US" smtClean="0"/>
              <a:t>51</a:t>
            </a:fld>
            <a:endParaRPr lang="en-US"/>
          </a:p>
        </p:txBody>
      </p:sp>
    </p:spTree>
    <p:extLst>
      <p:ext uri="{BB962C8B-B14F-4D97-AF65-F5344CB8AC3E}">
        <p14:creationId xmlns:p14="http://schemas.microsoft.com/office/powerpoint/2010/main" val="23899682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52</a:t>
            </a:fld>
            <a:endParaRPr lang="en-US"/>
          </a:p>
        </p:txBody>
      </p:sp>
    </p:spTree>
    <p:extLst>
      <p:ext uri="{BB962C8B-B14F-4D97-AF65-F5344CB8AC3E}">
        <p14:creationId xmlns:p14="http://schemas.microsoft.com/office/powerpoint/2010/main" val="36742442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53</a:t>
            </a:fld>
            <a:endParaRPr lang="en-US"/>
          </a:p>
        </p:txBody>
      </p:sp>
    </p:spTree>
    <p:extLst>
      <p:ext uri="{BB962C8B-B14F-4D97-AF65-F5344CB8AC3E}">
        <p14:creationId xmlns:p14="http://schemas.microsoft.com/office/powerpoint/2010/main" val="4208944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that there are two</a:t>
            </a:r>
            <a:r>
              <a:rPr lang="en-US" b="0" baseline="0" dirty="0"/>
              <a:t> </a:t>
            </a:r>
            <a:r>
              <a:rPr lang="en-US" b="0" dirty="0"/>
              <a:t>blob types</a:t>
            </a:r>
          </a:p>
          <a:p>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extLst>
      <p:ext uri="{BB962C8B-B14F-4D97-AF65-F5344CB8AC3E}">
        <p14:creationId xmlns:p14="http://schemas.microsoft.com/office/powerpoint/2010/main" val="33693879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54</a:t>
            </a:fld>
            <a:endParaRPr lang="en-US"/>
          </a:p>
        </p:txBody>
      </p:sp>
    </p:spTree>
    <p:extLst>
      <p:ext uri="{BB962C8B-B14F-4D97-AF65-F5344CB8AC3E}">
        <p14:creationId xmlns:p14="http://schemas.microsoft.com/office/powerpoint/2010/main" val="42453885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5)</a:t>
            </a:r>
          </a:p>
        </p:txBody>
      </p:sp>
      <p:sp>
        <p:nvSpPr>
          <p:cNvPr id="4" name="Slide Number Placeholder 3"/>
          <p:cNvSpPr>
            <a:spLocks noGrp="1"/>
          </p:cNvSpPr>
          <p:nvPr>
            <p:ph type="sldNum" sz="quarter" idx="10"/>
          </p:nvPr>
        </p:nvSpPr>
        <p:spPr/>
        <p:txBody>
          <a:bodyPr/>
          <a:lstStyle/>
          <a:p>
            <a:fld id="{2C52CFDC-D2D5-4B9F-BA75-89F771E01AEB}" type="slidenum">
              <a:rPr lang="en-US" smtClean="0"/>
              <a:t>55</a:t>
            </a:fld>
            <a:endParaRPr lang="en-US"/>
          </a:p>
        </p:txBody>
      </p:sp>
    </p:spTree>
    <p:extLst>
      <p:ext uri="{BB962C8B-B14F-4D97-AF65-F5344CB8AC3E}">
        <p14:creationId xmlns:p14="http://schemas.microsoft.com/office/powerpoint/2010/main" val="19693284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Storage</a:t>
            </a:r>
            <a:r>
              <a:rPr lang="sv-SE" baseline="0" dirty="0"/>
              <a:t> Tables is a Big Table NOSQL style Entity Store in Azure. The mindset here is to think Entities and not a relational data storage model.</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56</a:t>
            </a:fld>
            <a:endParaRPr lang="en-US"/>
          </a:p>
        </p:txBody>
      </p:sp>
    </p:spTree>
    <p:extLst>
      <p:ext uri="{BB962C8B-B14F-4D97-AF65-F5344CB8AC3E}">
        <p14:creationId xmlns:p14="http://schemas.microsoft.com/office/powerpoint/2010/main" val="22350527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The Table service provides structured storage in the form of tables. </a:t>
            </a:r>
          </a:p>
          <a:p>
            <a:pPr marL="171450" indent="-171450">
              <a:buFont typeface="Arial" pitchFamily="34" charset="0"/>
              <a:buChar char="•"/>
            </a:pPr>
            <a:r>
              <a:rPr lang="en-NZ" dirty="0"/>
              <a:t>The Table service supports a REST API that is compliant with the ADO.NET Data Services REST API. </a:t>
            </a:r>
          </a:p>
          <a:p>
            <a:pPr marL="171450" indent="-171450">
              <a:buFont typeface="Arial" pitchFamily="34" charset="0"/>
              <a:buChar char="•"/>
            </a:pPr>
            <a:r>
              <a:rPr lang="en-NZ" dirty="0"/>
              <a:t>Developers may also use the .NET Client Library for ADO.NET Data Services to access the Table service.</a:t>
            </a:r>
            <a:endParaRPr lang="en-US" b="1"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US" dirty="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a:p>
            <a:endParaRPr lang="en-NZ" dirty="0"/>
          </a:p>
          <a:p>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58</a:t>
            </a:fld>
            <a:endParaRPr lang="en-US" dirty="0"/>
          </a:p>
        </p:txBody>
      </p:sp>
    </p:spTree>
    <p:extLst>
      <p:ext uri="{BB962C8B-B14F-4D97-AF65-F5344CB8AC3E}">
        <p14:creationId xmlns:p14="http://schemas.microsoft.com/office/powerpoint/2010/main" val="23427824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Tree>
    <p:extLst>
      <p:ext uri="{BB962C8B-B14F-4D97-AF65-F5344CB8AC3E}">
        <p14:creationId xmlns:p14="http://schemas.microsoft.com/office/powerpoint/2010/main" val="80716821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Tree>
    <p:extLst>
      <p:ext uri="{BB962C8B-B14F-4D97-AF65-F5344CB8AC3E}">
        <p14:creationId xmlns:p14="http://schemas.microsoft.com/office/powerpoint/2010/main" val="7135513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Tree>
    <p:extLst>
      <p:ext uri="{BB962C8B-B14F-4D97-AF65-F5344CB8AC3E}">
        <p14:creationId xmlns:p14="http://schemas.microsoft.com/office/powerpoint/2010/main" val="230505860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first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62</a:t>
            </a:fld>
            <a:endParaRPr lang="en-US"/>
          </a:p>
        </p:txBody>
      </p:sp>
    </p:spTree>
    <p:extLst>
      <p:ext uri="{BB962C8B-B14F-4D97-AF65-F5344CB8AC3E}">
        <p14:creationId xmlns:p14="http://schemas.microsoft.com/office/powerpoint/2010/main" val="28435660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Tree>
    <p:extLst>
      <p:ext uri="{BB962C8B-B14F-4D97-AF65-F5344CB8AC3E}">
        <p14:creationId xmlns:p14="http://schemas.microsoft.com/office/powerpoint/2010/main" val="266628173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Tree>
    <p:extLst>
      <p:ext uri="{BB962C8B-B14F-4D97-AF65-F5344CB8AC3E}">
        <p14:creationId xmlns:p14="http://schemas.microsoft.com/office/powerpoint/2010/main" val="3323569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block</a:t>
            </a:r>
            <a:r>
              <a:rPr lang="en-US" b="0" baseline="0" dirty="0"/>
              <a:t> </a:t>
            </a:r>
            <a:r>
              <a:rPr lang="en-US" b="0" dirty="0"/>
              <a:t>blob</a:t>
            </a:r>
          </a:p>
          <a:p>
            <a:endParaRPr lang="en-US" b="0" dirty="0"/>
          </a:p>
          <a:p>
            <a:r>
              <a:rPr lang="en-US" b="1" dirty="0"/>
              <a:t>Speaker Notes</a:t>
            </a:r>
          </a:p>
          <a:p>
            <a:endParaRPr lang="en-US" dirty="0"/>
          </a:p>
          <a:p>
            <a:pPr marL="171450" indent="-171450">
              <a:buFont typeface="Arial" pitchFamily="34" charset="0"/>
              <a:buChar char="•"/>
            </a:pPr>
            <a:r>
              <a:rPr lang="en-NZ" dirty="0"/>
              <a:t>Block blobs are comprised of blocks, each of which is identified by a block ID. </a:t>
            </a:r>
          </a:p>
          <a:p>
            <a:pPr marL="171450" indent="-171450">
              <a:buFont typeface="Arial" pitchFamily="34" charset="0"/>
              <a:buChar char="•"/>
            </a:pPr>
            <a:r>
              <a:rPr lang="en-NZ" dirty="0"/>
              <a:t>You create or modify a block blob by uploading a set of blocks and committing them by their block IDs. </a:t>
            </a:r>
          </a:p>
          <a:p>
            <a:pPr marL="384431" lvl="1" indent="-171450">
              <a:buFont typeface="Arial" pitchFamily="34" charset="0"/>
              <a:buChar char="•"/>
            </a:pPr>
            <a:r>
              <a:rPr lang="en-NZ" dirty="0"/>
              <a:t>If you are uploading a block blob that is no more than 64 MB in size, you can also upload it in its entirety with a single </a:t>
            </a:r>
            <a:r>
              <a:rPr lang="en-NZ" dirty="0">
                <a:hlinkClick r:id="rId3"/>
              </a:rPr>
              <a:t>Put Blob</a:t>
            </a:r>
            <a:r>
              <a:rPr lang="en-NZ" dirty="0"/>
              <a:t> operation.</a:t>
            </a:r>
          </a:p>
          <a:p>
            <a:pPr marL="171450" indent="-171450">
              <a:buFont typeface="Arial" pitchFamily="34" charset="0"/>
              <a:buChar char="•"/>
            </a:pPr>
            <a:r>
              <a:rPr lang="en-NZ" dirty="0"/>
              <a:t>When you upload a block to Microsoft Azure using the </a:t>
            </a:r>
            <a:r>
              <a:rPr lang="en-NZ" dirty="0">
                <a:hlinkClick r:id="rId4"/>
              </a:rPr>
              <a:t>Put Block</a:t>
            </a:r>
            <a:r>
              <a:rPr lang="en-NZ" dirty="0"/>
              <a:t> operation, it is associated with the specified block blob, but it does not become part of the blob until you call the </a:t>
            </a:r>
            <a:r>
              <a:rPr lang="en-NZ" dirty="0">
                <a:hlinkClick r:id="rId5"/>
              </a:rPr>
              <a:t>Put Block List</a:t>
            </a:r>
            <a:r>
              <a:rPr lang="en-NZ" dirty="0"/>
              <a:t> operation and include the block's ID. </a:t>
            </a:r>
          </a:p>
          <a:p>
            <a:pPr marL="384431" lvl="1" indent="-171450">
              <a:buFont typeface="Arial" pitchFamily="34" charset="0"/>
              <a:buChar char="•"/>
            </a:pPr>
            <a:r>
              <a:rPr lang="en-NZ" dirty="0"/>
              <a:t>The block remains in an uncommitted state until it is specifically committed. Writing to a block blob is thus always a two-step process.</a:t>
            </a:r>
          </a:p>
          <a:p>
            <a:pPr marL="171450" indent="-171450">
              <a:buFont typeface="Arial" pitchFamily="34" charset="0"/>
              <a:buChar char="•"/>
            </a:pPr>
            <a:r>
              <a:rPr lang="en-NZ" dirty="0"/>
              <a:t>Each block can be a maximum of 4 MB in size. The maximum size for a block blob in version 2009-09-19 is 200 GB, or up to 50,000 blocks.</a:t>
            </a:r>
          </a:p>
          <a:p>
            <a:pPr marL="0" indent="0">
              <a:buFont typeface="Arial" pitchFamily="34" charset="0"/>
              <a:buNone/>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36125145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Tree>
    <p:extLst>
      <p:ext uri="{BB962C8B-B14F-4D97-AF65-F5344CB8AC3E}">
        <p14:creationId xmlns:p14="http://schemas.microsoft.com/office/powerpoint/2010/main" val="21037525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Tree>
    <p:extLst>
      <p:ext uri="{BB962C8B-B14F-4D97-AF65-F5344CB8AC3E}">
        <p14:creationId xmlns:p14="http://schemas.microsoft.com/office/powerpoint/2010/main" val="59766851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Tree>
    <p:extLst>
      <p:ext uri="{BB962C8B-B14F-4D97-AF65-F5344CB8AC3E}">
        <p14:creationId xmlns:p14="http://schemas.microsoft.com/office/powerpoint/2010/main" val="38927014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Tree>
    <p:extLst>
      <p:ext uri="{BB962C8B-B14F-4D97-AF65-F5344CB8AC3E}">
        <p14:creationId xmlns:p14="http://schemas.microsoft.com/office/powerpoint/2010/main" val="41022028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Tree>
    <p:extLst>
      <p:ext uri="{BB962C8B-B14F-4D97-AF65-F5344CB8AC3E}">
        <p14:creationId xmlns:p14="http://schemas.microsoft.com/office/powerpoint/2010/main" val="18481631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second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70</a:t>
            </a:fld>
            <a:endParaRPr lang="en-US"/>
          </a:p>
        </p:txBody>
      </p:sp>
    </p:spTree>
    <p:extLst>
      <p:ext uri="{BB962C8B-B14F-4D97-AF65-F5344CB8AC3E}">
        <p14:creationId xmlns:p14="http://schemas.microsoft.com/office/powerpoint/2010/main" val="36468388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Tree>
    <p:extLst>
      <p:ext uri="{BB962C8B-B14F-4D97-AF65-F5344CB8AC3E}">
        <p14:creationId xmlns:p14="http://schemas.microsoft.com/office/powerpoint/2010/main" val="357126740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err="1"/>
              <a:t>StorSimple</a:t>
            </a:r>
            <a:r>
              <a:rPr lang="sv-SE" baseline="0" dirty="0"/>
              <a:t> is Microsofts offring in Azure </a:t>
            </a:r>
            <a:r>
              <a:rPr lang="en-US" sz="1200" kern="1200" dirty="0">
                <a:solidFill>
                  <a:schemeClr val="tx1"/>
                </a:solidFill>
                <a:effectLst/>
                <a:latin typeface="+mn-lt"/>
                <a:ea typeface="+mn-ea"/>
                <a:cs typeface="+mn-cs"/>
              </a:rPr>
              <a:t>which offers a unique hybrid cloud storage solution which provides primary storage, archive and disaster recovery. This solution optimizes total storage costs and data protection for enterprises.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72</a:t>
            </a:fld>
            <a:endParaRPr lang="en-US"/>
          </a:p>
        </p:txBody>
      </p:sp>
    </p:spTree>
    <p:extLst>
      <p:ext uri="{BB962C8B-B14F-4D97-AF65-F5344CB8AC3E}">
        <p14:creationId xmlns:p14="http://schemas.microsoft.com/office/powerpoint/2010/main" val="316467894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888926">
              <a:spcBef>
                <a:spcPts val="1200"/>
              </a:spcBef>
              <a:buFont typeface="Arial" panose="020B0604020202020204" pitchFamily="34" charset="0"/>
              <a:buChar char="•"/>
            </a:pPr>
            <a:r>
              <a:rPr lang="en-US" sz="1200" kern="1200" spc="-100" dirty="0" err="1">
                <a:solidFill>
                  <a:schemeClr val="bg1">
                    <a:alpha val="99000"/>
                  </a:schemeClr>
                </a:solidFill>
                <a:latin typeface="+mn-lt"/>
                <a:ea typeface="Segoe UI" pitchFamily="34" charset="0"/>
                <a:cs typeface="Segoe UI" pitchFamily="34" charset="0"/>
              </a:rPr>
              <a:t>StorSimple</a:t>
            </a:r>
            <a:r>
              <a:rPr lang="en-US" sz="1200" kern="1200" spc="-100" dirty="0">
                <a:solidFill>
                  <a:schemeClr val="bg1">
                    <a:alpha val="99000"/>
                  </a:schemeClr>
                </a:solidFill>
                <a:latin typeface="+mn-lt"/>
                <a:ea typeface="Segoe UI" pitchFamily="34" charset="0"/>
                <a:cs typeface="Segoe UI" pitchFamily="34" charset="0"/>
              </a:rPr>
              <a:t> is a unique hybrid cloud storage solution which provides primary storage, archive and disaster recovery.</a:t>
            </a:r>
          </a:p>
          <a:p>
            <a:pPr marL="171450" indent="-171450" defTabSz="888926">
              <a:spcBef>
                <a:spcPts val="1200"/>
              </a:spcBef>
              <a:buFont typeface="Arial" panose="020B0604020202020204" pitchFamily="34" charset="0"/>
              <a:buChar char="•"/>
            </a:pPr>
            <a:r>
              <a:rPr lang="en-US" sz="1200" kern="1200" spc="-100" dirty="0">
                <a:solidFill>
                  <a:schemeClr val="bg1">
                    <a:alpha val="99000"/>
                  </a:schemeClr>
                </a:solidFill>
                <a:latin typeface="+mn-lt"/>
                <a:ea typeface="Segoe UI" pitchFamily="34" charset="0"/>
                <a:cs typeface="Segoe UI" pitchFamily="34" charset="0"/>
              </a:rPr>
              <a:t>This solution optimizes total storage costs and data protection for enterprises.</a:t>
            </a:r>
          </a:p>
          <a:p>
            <a:endParaRPr lang="sv-SE" dirty="0"/>
          </a:p>
        </p:txBody>
      </p:sp>
      <p:sp>
        <p:nvSpPr>
          <p:cNvPr id="4" name="Slide Number Placeholder 3"/>
          <p:cNvSpPr>
            <a:spLocks noGrp="1"/>
          </p:cNvSpPr>
          <p:nvPr>
            <p:ph type="sldNum" sz="quarter" idx="10"/>
          </p:nvPr>
        </p:nvSpPr>
        <p:spPr/>
        <p:txBody>
          <a:bodyPr/>
          <a:lstStyle/>
          <a:p>
            <a:fld id="{2C52CFDC-D2D5-4B9F-BA75-89F771E01AEB}" type="slidenum">
              <a:rPr lang="en-US" smtClean="0"/>
              <a:t>74</a:t>
            </a:fld>
            <a:endParaRPr lang="en-US"/>
          </a:p>
        </p:txBody>
      </p:sp>
    </p:spTree>
    <p:extLst>
      <p:ext uri="{BB962C8B-B14F-4D97-AF65-F5344CB8AC3E}">
        <p14:creationId xmlns:p14="http://schemas.microsoft.com/office/powerpoint/2010/main" val="293029372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78</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page blob</a:t>
            </a:r>
          </a:p>
          <a:p>
            <a:endParaRPr lang="en-US" b="0" dirty="0"/>
          </a:p>
          <a:p>
            <a:r>
              <a:rPr lang="en-US" b="1" dirty="0"/>
              <a:t>Speaker Notes</a:t>
            </a:r>
          </a:p>
          <a:p>
            <a:pPr marL="0" indent="0">
              <a:buFont typeface="Arial" pitchFamily="34" charset="0"/>
              <a:buNone/>
            </a:pPr>
            <a:endParaRPr lang="en-NZ" baseline="0" dirty="0"/>
          </a:p>
          <a:p>
            <a:pPr marL="171450" indent="-171450">
              <a:buFont typeface="Arial" pitchFamily="34" charset="0"/>
              <a:buChar char="•"/>
            </a:pPr>
            <a:r>
              <a:rPr lang="en-NZ" dirty="0"/>
              <a:t>Page blobs are a collection of pages. </a:t>
            </a:r>
          </a:p>
          <a:p>
            <a:pPr marL="384431" lvl="1" indent="-171450">
              <a:buFont typeface="Arial" pitchFamily="34" charset="0"/>
              <a:buChar char="•"/>
            </a:pPr>
            <a:r>
              <a:rPr lang="en-NZ" dirty="0"/>
              <a:t>A page is a range of data that is identified by its offset from the start of the blob. </a:t>
            </a:r>
          </a:p>
          <a:p>
            <a:pPr marL="171450" indent="-171450">
              <a:buFont typeface="Arial" pitchFamily="34" charset="0"/>
              <a:buChar char="•"/>
            </a:pPr>
            <a:r>
              <a:rPr lang="en-NZ" dirty="0"/>
              <a:t>To create a page blob, you initialize the page blob by calling </a:t>
            </a:r>
            <a:r>
              <a:rPr lang="en-NZ" dirty="0">
                <a:hlinkClick r:id="rId3"/>
              </a:rPr>
              <a:t>Put Blob</a:t>
            </a:r>
            <a:r>
              <a:rPr lang="en-NZ" dirty="0"/>
              <a:t> and specifying its maximum size. </a:t>
            </a:r>
          </a:p>
          <a:p>
            <a:pPr marL="171450" indent="-171450">
              <a:buFont typeface="Arial" pitchFamily="34" charset="0"/>
              <a:buChar char="•"/>
            </a:pPr>
            <a:r>
              <a:rPr lang="en-NZ" dirty="0"/>
              <a:t>To add content to or update a page blob, you call the </a:t>
            </a:r>
            <a:r>
              <a:rPr lang="en-NZ" dirty="0">
                <a:hlinkClick r:id="rId4"/>
              </a:rPr>
              <a:t>Put Page</a:t>
            </a:r>
            <a:r>
              <a:rPr lang="en-NZ" dirty="0"/>
              <a:t> operation to modify a page or range of pages by specifying an offset and range. All pages must align 512-byte page boundaries.</a:t>
            </a:r>
          </a:p>
          <a:p>
            <a:pPr marL="384431" lvl="1" indent="-171450">
              <a:buFont typeface="Arial" pitchFamily="34" charset="0"/>
              <a:buChar char="•"/>
            </a:pPr>
            <a:r>
              <a:rPr lang="en-NZ" dirty="0"/>
              <a:t>Unlike writes to block blobs, writes to page blobs happen in-place and are immediately committed to the blob.</a:t>
            </a:r>
          </a:p>
          <a:p>
            <a:pPr marL="171450" indent="-171450">
              <a:buFont typeface="Arial" pitchFamily="34" charset="0"/>
              <a:buChar char="•"/>
            </a:pPr>
            <a:r>
              <a:rPr lang="en-NZ" dirty="0"/>
              <a:t>The maximum size for a page blob is 1 TB. </a:t>
            </a:r>
          </a:p>
          <a:p>
            <a:pPr marL="384431" lvl="1" indent="-171450">
              <a:buFont typeface="Arial" pitchFamily="34" charset="0"/>
              <a:buChar char="•"/>
            </a:pPr>
            <a:r>
              <a:rPr lang="en-NZ" dirty="0"/>
              <a:t>A page written to a page blob may be up to 1 TB in size</a:t>
            </a:r>
            <a:r>
              <a:rPr lang="en-NZ" baseline="0" dirty="0"/>
              <a:t> but will typically be much smaller</a:t>
            </a:r>
            <a:endParaRPr lang="en-NZ" dirty="0"/>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288388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pPr marL="171450" indent="-171450">
              <a:buFont typeface="Arial" pitchFamily="34" charset="0"/>
              <a:buChar char="•"/>
            </a:pPr>
            <a:r>
              <a:rPr lang="en-NZ" dirty="0"/>
              <a:t>The Blob service provides storage for entities, such as binary files and text files. </a:t>
            </a:r>
          </a:p>
          <a:p>
            <a:pPr marL="171450" indent="-171450">
              <a:buFont typeface="Arial" pitchFamily="34" charset="0"/>
              <a:buChar char="•"/>
            </a:pPr>
            <a:r>
              <a:rPr lang="en-NZ" dirty="0"/>
              <a:t>The REST API for the Blob service exposes two resources: </a:t>
            </a:r>
          </a:p>
          <a:p>
            <a:pPr marL="384431" lvl="1" indent="-171450">
              <a:buFont typeface="Arial" pitchFamily="34" charset="0"/>
              <a:buChar char="•"/>
            </a:pPr>
            <a:r>
              <a:rPr lang="en-NZ" dirty="0"/>
              <a:t>Containers </a:t>
            </a:r>
          </a:p>
          <a:p>
            <a:pPr marL="384431" lvl="1" indent="-171450">
              <a:buFont typeface="Arial" pitchFamily="34" charset="0"/>
              <a:buChar char="•"/>
            </a:pPr>
            <a:r>
              <a:rPr lang="en-NZ" dirty="0"/>
              <a:t>Blobs. </a:t>
            </a:r>
          </a:p>
          <a:p>
            <a:pPr marL="384431" lvl="1" indent="-171450">
              <a:buFont typeface="Arial" pitchFamily="34" charset="0"/>
              <a:buChar char="•"/>
            </a:pPr>
            <a:r>
              <a:rPr lang="en-NZ" dirty="0"/>
              <a:t>A container is a set of blobs; every blob must belong to a container. </a:t>
            </a:r>
          </a:p>
          <a:p>
            <a:pPr marL="171450" lvl="0" indent="-171450">
              <a:buFont typeface="Arial" pitchFamily="34" charset="0"/>
              <a:buChar char="•"/>
            </a:pPr>
            <a:r>
              <a:rPr lang="en-NZ" dirty="0"/>
              <a:t>The Blob service defines two types of blobs:</a:t>
            </a:r>
          </a:p>
          <a:p>
            <a:pPr marL="384431" lvl="1" indent="-171450">
              <a:buFont typeface="Arial" pitchFamily="34" charset="0"/>
              <a:buChar char="•"/>
            </a:pPr>
            <a:r>
              <a:rPr lang="en-NZ" dirty="0"/>
              <a:t>Block blobs, which are optimized for streaming. </a:t>
            </a:r>
          </a:p>
          <a:p>
            <a:pPr marL="384431" lvl="1" indent="-171450">
              <a:buFont typeface="Arial" pitchFamily="34" charset="0"/>
              <a:buChar char="•"/>
            </a:pPr>
            <a:r>
              <a:rPr lang="en-NZ" dirty="0"/>
              <a:t>Page blobs, which are optimized for random read/write operations and which provide the ability to write to a range of bytes in a blob. </a:t>
            </a:r>
          </a:p>
          <a:p>
            <a:pPr marL="171450" lvl="0" indent="-171450">
              <a:buFont typeface="Arial" pitchFamily="34" charset="0"/>
              <a:buChar char="•"/>
            </a:pPr>
            <a:endParaRPr lang="en-NZ" dirty="0"/>
          </a:p>
          <a:p>
            <a:pPr marL="171450" lvl="0" indent="-171450">
              <a:buFont typeface="Arial" pitchFamily="34" charset="0"/>
              <a:buChar char="•"/>
            </a:pPr>
            <a:r>
              <a:rPr lang="en-NZ" dirty="0"/>
              <a:t>Blobs can be read by calling the </a:t>
            </a:r>
            <a:r>
              <a:rPr lang="en-NZ" dirty="0">
                <a:hlinkClick r:id="rId3"/>
              </a:rPr>
              <a:t>Get Blob</a:t>
            </a:r>
            <a:r>
              <a:rPr lang="en-NZ" dirty="0"/>
              <a:t> operation. A client may read the entire blob, or an arbitrary range of bytes. </a:t>
            </a:r>
          </a:p>
          <a:p>
            <a:pPr marL="171450" lvl="0" indent="-171450">
              <a:buFont typeface="Arial" pitchFamily="34" charset="0"/>
              <a:buChar char="•"/>
            </a:pPr>
            <a:endParaRPr lang="en-NZ" dirty="0"/>
          </a:p>
          <a:p>
            <a:pPr marL="171450" lvl="0" indent="-171450">
              <a:buFont typeface="Arial" pitchFamily="34" charset="0"/>
              <a:buChar char="•"/>
            </a:pPr>
            <a:r>
              <a:rPr lang="en-NZ" dirty="0"/>
              <a:t>Block blobs less than or equal to 64 MB in size can be uploaded by calling the </a:t>
            </a:r>
            <a:r>
              <a:rPr lang="en-NZ" dirty="0">
                <a:hlinkClick r:id="rId4"/>
              </a:rPr>
              <a:t>Put Blob</a:t>
            </a:r>
            <a:r>
              <a:rPr lang="en-NZ" dirty="0"/>
              <a:t> operation. </a:t>
            </a:r>
          </a:p>
          <a:p>
            <a:pPr marL="171450" lvl="0" indent="-171450">
              <a:buFont typeface="Arial" pitchFamily="34" charset="0"/>
              <a:buChar char="•"/>
            </a:pPr>
            <a:r>
              <a:rPr lang="en-NZ" dirty="0"/>
              <a:t>Block blobs larger than 64 MB must be uploaded as a set of blocks, each of which must be less than or equal to 4 MB in size. </a:t>
            </a:r>
            <a:br>
              <a:rPr lang="en-NZ" dirty="0"/>
            </a:br>
            <a:endParaRPr lang="en-NZ" dirty="0"/>
          </a:p>
          <a:p>
            <a:pPr marL="171450" lvl="0" indent="-171450">
              <a:buFont typeface="Arial" pitchFamily="34" charset="0"/>
              <a:buChar char="•"/>
            </a:pPr>
            <a:r>
              <a:rPr lang="en-NZ" dirty="0"/>
              <a:t>Page blobs are created and initialized with a maximum size with a call to </a:t>
            </a:r>
            <a:r>
              <a:rPr lang="en-NZ" dirty="0">
                <a:hlinkClick r:id="rId4"/>
              </a:rPr>
              <a:t>Put Blob</a:t>
            </a:r>
            <a:r>
              <a:rPr lang="en-NZ" dirty="0"/>
              <a:t>. </a:t>
            </a:r>
          </a:p>
          <a:p>
            <a:pPr marL="171450" lvl="0" indent="-171450">
              <a:buFont typeface="Arial" pitchFamily="34" charset="0"/>
              <a:buChar char="•"/>
            </a:pPr>
            <a:r>
              <a:rPr lang="en-NZ" dirty="0"/>
              <a:t>To write content to a page blob, you call the </a:t>
            </a:r>
            <a:r>
              <a:rPr lang="en-NZ" dirty="0">
                <a:hlinkClick r:id="rId5"/>
              </a:rPr>
              <a:t>Put Page</a:t>
            </a:r>
            <a:r>
              <a:rPr lang="en-NZ" dirty="0"/>
              <a:t> operation. The maximum size currently supported for a page blob is 1 TB.</a:t>
            </a:r>
          </a:p>
          <a:p>
            <a:endParaRPr lang="en-US" b="1" dirty="0"/>
          </a:p>
          <a:p>
            <a:r>
              <a:rPr lang="en-US" b="1" dirty="0"/>
              <a:t>Notes</a:t>
            </a:r>
          </a:p>
          <a:p>
            <a:r>
              <a:rPr lang="en-US" dirty="0"/>
              <a:t>http://msdn.microsoft.com/en-us/library/dd573356.aspx</a:t>
            </a:r>
          </a:p>
          <a:p>
            <a:r>
              <a:rPr lang="en-NZ" dirty="0"/>
              <a:t>Using the REST API for the Blob service, developers can create a hierarchical namespace similar to a file system. Blob names may encode a hierarchy by using a configurable path separator. For example, the blob names </a:t>
            </a:r>
            <a:r>
              <a:rPr lang="en-NZ" i="1" dirty="0"/>
              <a:t>MyGroup/MyBlob1</a:t>
            </a:r>
            <a:r>
              <a:rPr lang="en-NZ" dirty="0"/>
              <a:t> and </a:t>
            </a:r>
            <a:r>
              <a:rPr lang="en-NZ" i="1" dirty="0"/>
              <a:t>MyGroup/MyBlob2</a:t>
            </a:r>
            <a:r>
              <a:rPr lang="en-NZ" dirty="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a:t>MyGroup/</a:t>
            </a:r>
            <a:r>
              <a:rPr lang="en-NZ" dirty="0"/>
              <a:t>.</a:t>
            </a:r>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3202948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1) Interacting with blobs.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445586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6564381"/>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1.emf"/></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9.xml"/><Relationship Id="rId1" Type="http://schemas.openxmlformats.org/officeDocument/2006/relationships/slideLayout" Target="../slideLayouts/slideLayout29.xml"/><Relationship Id="rId4" Type="http://schemas.openxmlformats.org/officeDocument/2006/relationships/image" Target="../media/image22.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9" y="1737568"/>
            <a:ext cx="12192001" cy="1081833"/>
          </a:xfrm>
        </p:spPr>
        <p:txBody>
          <a:bodyPr>
            <a:noAutofit/>
          </a:bodyPr>
          <a:lstStyle/>
          <a:p>
            <a:r>
              <a:rPr lang="en-US" dirty="0"/>
              <a:t>Azure </a:t>
            </a:r>
            <a:r>
              <a:rPr lang="ko-KR" altLang="en-US" dirty="0"/>
              <a:t>데이터 저장소</a:t>
            </a:r>
            <a:br>
              <a:rPr lang="en-US" altLang="ko-KR" dirty="0"/>
            </a:br>
            <a:r>
              <a:rPr lang="en-US" altLang="ko-KR" dirty="0"/>
              <a:t>(</a:t>
            </a:r>
            <a:r>
              <a:rPr lang="en-US" dirty="0"/>
              <a:t>Data Storage)</a:t>
            </a:r>
          </a:p>
        </p:txBody>
      </p:sp>
      <p:sp>
        <p:nvSpPr>
          <p:cNvPr id="3" name="Text Placeholder 2"/>
          <p:cNvSpPr>
            <a:spLocks noGrp="1"/>
          </p:cNvSpPr>
          <p:nvPr>
            <p:ph type="body" sz="quarter" idx="10"/>
          </p:nvPr>
        </p:nvSpPr>
        <p:spPr>
          <a:xfrm>
            <a:off x="-1588" y="3720737"/>
            <a:ext cx="12192000" cy="990600"/>
          </a:xfrm>
        </p:spPr>
        <p:txBody>
          <a:bodyPr/>
          <a:lstStyle/>
          <a:p>
            <a:r>
              <a:rPr lang="en-US" altLang="ko-KR" sz="2000" dirty="0"/>
              <a:t>Dae Woo Kim (</a:t>
            </a:r>
            <a:r>
              <a:rPr lang="en-US" altLang="ko-KR" sz="2000" dirty="0" err="1"/>
              <a:t>daewoo.kim</a:t>
            </a:r>
            <a:r>
              <a:rPr lang="en-US" altLang="ko-KR" sz="2000" dirty="0"/>
              <a:t>@)</a:t>
            </a:r>
          </a:p>
          <a:p>
            <a:r>
              <a:rPr lang="en-US" altLang="ko-KR" sz="2000" dirty="0"/>
              <a:t>Technology Evangelist</a:t>
            </a:r>
          </a:p>
          <a:p>
            <a:r>
              <a:rPr lang="en-US" altLang="ko-KR" sz="2000" dirty="0"/>
              <a:t>Microsoft Korea</a:t>
            </a:r>
          </a:p>
          <a:p>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a:t>
            </a:r>
            <a:r>
              <a:rPr lang="ko-KR" altLang="en-US" dirty="0"/>
              <a:t>과 통합</a:t>
            </a:r>
            <a:endParaRPr lang="en-US" dirty="0"/>
          </a:p>
        </p:txBody>
      </p:sp>
    </p:spTree>
    <p:extLst>
      <p:ext uri="{BB962C8B-B14F-4D97-AF65-F5344CB8AC3E}">
        <p14:creationId xmlns:p14="http://schemas.microsoft.com/office/powerpoint/2010/main" val="424119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Containers</a:t>
            </a:r>
          </a:p>
        </p:txBody>
      </p:sp>
      <p:sp>
        <p:nvSpPr>
          <p:cNvPr id="3" name="Content Placeholder 2"/>
          <p:cNvSpPr>
            <a:spLocks noGrp="1"/>
          </p:cNvSpPr>
          <p:nvPr>
            <p:ph sz="quarter" idx="10"/>
          </p:nvPr>
        </p:nvSpPr>
        <p:spPr/>
        <p:txBody>
          <a:bodyPr/>
          <a:lstStyle/>
          <a:p>
            <a:r>
              <a:rPr lang="en-US" sz="2800" dirty="0"/>
              <a:t>Multiple Containers per Account</a:t>
            </a:r>
          </a:p>
          <a:p>
            <a:r>
              <a:rPr lang="en-US" sz="2800" dirty="0"/>
              <a:t>Special $root container</a:t>
            </a:r>
          </a:p>
          <a:p>
            <a:endParaRPr lang="en-US" sz="2800" dirty="0"/>
          </a:p>
        </p:txBody>
      </p:sp>
    </p:spTree>
    <p:extLst>
      <p:ext uri="{BB962C8B-B14F-4D97-AF65-F5344CB8AC3E}">
        <p14:creationId xmlns:p14="http://schemas.microsoft.com/office/powerpoint/2010/main" val="2141389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Containers</a:t>
            </a:r>
          </a:p>
        </p:txBody>
      </p:sp>
      <p:sp>
        <p:nvSpPr>
          <p:cNvPr id="3" name="Content Placeholder 2"/>
          <p:cNvSpPr>
            <a:spLocks noGrp="1"/>
          </p:cNvSpPr>
          <p:nvPr>
            <p:ph sz="quarter" idx="10"/>
          </p:nvPr>
        </p:nvSpPr>
        <p:spPr/>
        <p:txBody>
          <a:bodyPr/>
          <a:lstStyle/>
          <a:p>
            <a:r>
              <a:rPr lang="en-US" sz="2800" dirty="0"/>
              <a:t>A container holds a set of blobs</a:t>
            </a:r>
          </a:p>
          <a:p>
            <a:r>
              <a:rPr lang="en-US" sz="2800" dirty="0"/>
              <a:t>Set access policies at the container level </a:t>
            </a:r>
          </a:p>
          <a:p>
            <a:r>
              <a:rPr lang="en-US" sz="2800" dirty="0"/>
              <a:t>Associate Metadata with Container</a:t>
            </a:r>
          </a:p>
          <a:p>
            <a:r>
              <a:rPr lang="en-US" sz="2800" dirty="0"/>
              <a:t>List the blobs in a container</a:t>
            </a:r>
          </a:p>
          <a:p>
            <a:r>
              <a:rPr lang="en-US" sz="2800" dirty="0"/>
              <a:t>Including Blob Metadata and MD5 </a:t>
            </a:r>
            <a:br>
              <a:rPr lang="en-US" sz="2800" dirty="0"/>
            </a:br>
            <a:r>
              <a:rPr lang="en-US" sz="2800" dirty="0"/>
              <a:t>	no search on metadata WHERE </a:t>
            </a:r>
            <a:r>
              <a:rPr lang="en-US" sz="2800" dirty="0" err="1"/>
              <a:t>MetadataValue</a:t>
            </a:r>
            <a:r>
              <a:rPr lang="en-US" sz="2800" dirty="0"/>
              <a:t> = ?</a:t>
            </a:r>
          </a:p>
          <a:p>
            <a:endParaRPr lang="en-US" sz="2800" dirty="0"/>
          </a:p>
        </p:txBody>
      </p:sp>
    </p:spTree>
    <p:extLst>
      <p:ext uri="{BB962C8B-B14F-4D97-AF65-F5344CB8AC3E}">
        <p14:creationId xmlns:p14="http://schemas.microsoft.com/office/powerpoint/2010/main" val="299373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Throughput</a:t>
            </a:r>
          </a:p>
        </p:txBody>
      </p:sp>
      <p:sp>
        <p:nvSpPr>
          <p:cNvPr id="3" name="Content Placeholder 2"/>
          <p:cNvSpPr>
            <a:spLocks noGrp="1"/>
          </p:cNvSpPr>
          <p:nvPr>
            <p:ph sz="quarter" idx="10"/>
          </p:nvPr>
        </p:nvSpPr>
        <p:spPr/>
        <p:txBody>
          <a:bodyPr/>
          <a:lstStyle/>
          <a:p>
            <a:r>
              <a:rPr lang="en-US" sz="2800" dirty="0"/>
              <a:t>Effectively in Partition of 1</a:t>
            </a:r>
          </a:p>
          <a:p>
            <a:r>
              <a:rPr lang="en-US" sz="2800" dirty="0"/>
              <a:t>Target of 60MB/s per Blob</a:t>
            </a:r>
          </a:p>
          <a:p>
            <a:endParaRPr lang="en-US" sz="2800" dirty="0"/>
          </a:p>
        </p:txBody>
      </p:sp>
    </p:spTree>
    <p:extLst>
      <p:ext uri="{BB962C8B-B14F-4D97-AF65-F5344CB8AC3E}">
        <p14:creationId xmlns:p14="http://schemas.microsoft.com/office/powerpoint/2010/main" val="538232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US" sz="3600" dirty="0"/>
              <a:t>Blob Details – Main Web Service Operations</a:t>
            </a:r>
          </a:p>
        </p:txBody>
      </p:sp>
      <p:sp>
        <p:nvSpPr>
          <p:cNvPr id="3" name="TextBox 2"/>
          <p:cNvSpPr txBox="1"/>
          <p:nvPr/>
        </p:nvSpPr>
        <p:spPr>
          <a:xfrm>
            <a:off x="3235036" y="683829"/>
            <a:ext cx="5721928" cy="4019562"/>
          </a:xfrm>
          <a:prstGeom prst="rect">
            <a:avLst/>
          </a:prstGeom>
          <a:noFill/>
        </p:spPr>
        <p:txBody>
          <a:bodyPr wrap="square" lIns="182880" tIns="146304" rIns="182880" bIns="146304" rtlCol="0" anchor="ctr">
            <a:spAutoFit/>
          </a:bodyPr>
          <a:lstStyle/>
          <a:p>
            <a:pPr marL="252000" algn="ctr" defTabSz="914099" fontAlgn="base">
              <a:spcBef>
                <a:spcPts val="1200"/>
              </a:spcBef>
              <a:spcAft>
                <a:spcPct val="0"/>
              </a:spcAft>
            </a:pPr>
            <a:r>
              <a:rPr lang="en-US" sz="3200" dirty="0" err="1"/>
              <a:t>PutBlob</a:t>
            </a:r>
            <a:endParaRPr lang="en-US" sz="3200" dirty="0"/>
          </a:p>
          <a:p>
            <a:pPr marL="252000" algn="ctr" defTabSz="914099" fontAlgn="base">
              <a:spcBef>
                <a:spcPts val="1200"/>
              </a:spcBef>
              <a:spcAft>
                <a:spcPct val="0"/>
              </a:spcAft>
            </a:pPr>
            <a:r>
              <a:rPr lang="en-US" sz="3200" dirty="0" err="1"/>
              <a:t>GetBlob</a:t>
            </a:r>
            <a:endParaRPr lang="en-US" sz="3200" dirty="0"/>
          </a:p>
          <a:p>
            <a:pPr marL="252000" algn="ctr" defTabSz="914099" fontAlgn="base">
              <a:spcBef>
                <a:spcPts val="1200"/>
              </a:spcBef>
              <a:spcAft>
                <a:spcPct val="0"/>
              </a:spcAft>
            </a:pPr>
            <a:r>
              <a:rPr lang="en-US" sz="3200" dirty="0" err="1"/>
              <a:t>DeleteBlob</a:t>
            </a:r>
            <a:endParaRPr lang="en-US" sz="3200" dirty="0"/>
          </a:p>
          <a:p>
            <a:pPr marL="252000" algn="ctr" defTabSz="914099" fontAlgn="base">
              <a:spcBef>
                <a:spcPts val="1200"/>
              </a:spcBef>
              <a:spcAft>
                <a:spcPct val="0"/>
              </a:spcAft>
            </a:pPr>
            <a:r>
              <a:rPr lang="en-US" sz="3200" dirty="0" err="1"/>
              <a:t>CopyBlob</a:t>
            </a:r>
            <a:endParaRPr lang="en-US" sz="3200" dirty="0"/>
          </a:p>
          <a:p>
            <a:pPr marL="252000" algn="ctr" defTabSz="914099" fontAlgn="base">
              <a:spcBef>
                <a:spcPts val="1200"/>
              </a:spcBef>
              <a:spcAft>
                <a:spcPct val="0"/>
              </a:spcAft>
            </a:pPr>
            <a:r>
              <a:rPr lang="en-US" sz="3200" dirty="0" err="1"/>
              <a:t>SnapshotBlob</a:t>
            </a:r>
            <a:r>
              <a:rPr lang="en-US" sz="3200" dirty="0"/>
              <a:t> </a:t>
            </a:r>
          </a:p>
          <a:p>
            <a:pPr marL="252000" algn="ctr" defTabSz="914099" fontAlgn="base">
              <a:spcBef>
                <a:spcPts val="1200"/>
              </a:spcBef>
              <a:spcAft>
                <a:spcPct val="0"/>
              </a:spcAft>
            </a:pPr>
            <a:r>
              <a:rPr lang="en-US" sz="3200" dirty="0" err="1"/>
              <a:t>LeaseBlob</a:t>
            </a:r>
            <a:r>
              <a:rPr lang="en-US" sz="3200" dirty="0"/>
              <a:t> </a:t>
            </a:r>
          </a:p>
        </p:txBody>
      </p:sp>
    </p:spTree>
    <p:extLst>
      <p:ext uri="{BB962C8B-B14F-4D97-AF65-F5344CB8AC3E}">
        <p14:creationId xmlns:p14="http://schemas.microsoft.com/office/powerpoint/2010/main" val="9236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Interacting with Blobs Through Code</a:t>
            </a:r>
          </a:p>
        </p:txBody>
      </p:sp>
    </p:spTree>
    <p:extLst>
      <p:ext uri="{BB962C8B-B14F-4D97-AF65-F5344CB8AC3E}">
        <p14:creationId xmlns:p14="http://schemas.microsoft.com/office/powerpoint/2010/main" val="3009739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US" sz="3200" dirty="0"/>
              <a:t>Standard HTTP metadata/headers </a:t>
            </a:r>
            <a:br>
              <a:rPr lang="en-US" sz="3200" dirty="0"/>
            </a:br>
            <a:r>
              <a:rPr lang="en-US" sz="3200" dirty="0"/>
              <a:t>(Cache-Control, Content-Encoding, Content-Type, </a:t>
            </a:r>
            <a:r>
              <a:rPr lang="en-US" sz="3200" dirty="0" err="1"/>
              <a:t>etc</a:t>
            </a:r>
            <a:r>
              <a:rPr lang="en-US" sz="3200" dirty="0"/>
              <a:t>)</a:t>
            </a:r>
          </a:p>
          <a:p>
            <a:r>
              <a:rPr lang="en-US" sz="3200" dirty="0"/>
              <a:t>Metadata is &lt;name, value&gt; pairs, up to 8KB per blob</a:t>
            </a:r>
          </a:p>
          <a:p>
            <a:r>
              <a:rPr lang="en-US" sz="3200" dirty="0"/>
              <a:t>Either as part of </a:t>
            </a:r>
            <a:r>
              <a:rPr lang="en-US" sz="3200" dirty="0" err="1"/>
              <a:t>PutBlob</a:t>
            </a:r>
            <a:r>
              <a:rPr lang="en-US" sz="3200" dirty="0"/>
              <a:t> or independently</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a:t>Blob Details</a:t>
            </a:r>
          </a:p>
        </p:txBody>
      </p:sp>
      <p:sp>
        <p:nvSpPr>
          <p:cNvPr id="5" name="Text Placeholder 4"/>
          <p:cNvSpPr>
            <a:spLocks noGrp="1"/>
          </p:cNvSpPr>
          <p:nvPr>
            <p:ph type="body" sz="quarter" idx="11"/>
          </p:nvPr>
        </p:nvSpPr>
        <p:spPr/>
        <p:txBody>
          <a:bodyPr/>
          <a:lstStyle/>
          <a:p>
            <a:r>
              <a:rPr lang="en-US" dirty="0"/>
              <a:t>Associate metadata with blob </a:t>
            </a:r>
          </a:p>
        </p:txBody>
      </p:sp>
    </p:spTree>
    <p:extLst>
      <p:ext uri="{BB962C8B-B14F-4D97-AF65-F5344CB8AC3E}">
        <p14:creationId xmlns:p14="http://schemas.microsoft.com/office/powerpoint/2010/main" val="147608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 Metadata</a:t>
            </a:r>
          </a:p>
        </p:txBody>
      </p:sp>
      <p:pic>
        <p:nvPicPr>
          <p:cNvPr id="5" name="Picture 4"/>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924321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2403764" y="3873501"/>
            <a:ext cx="7384473" cy="1682172"/>
          </a:xfrm>
        </p:spPr>
        <p:txBody>
          <a:bodyPr/>
          <a:lstStyle/>
          <a:p>
            <a:r>
              <a:rPr lang="en-US" sz="3200" dirty="0"/>
              <a:t>Can include ‘/‘ or other delimiter in name</a:t>
            </a:r>
          </a:p>
          <a:p>
            <a:br>
              <a:rPr lang="en-US" sz="3200" dirty="0"/>
            </a:br>
            <a:r>
              <a:rPr lang="en-US" sz="3200" dirty="0"/>
              <a:t>e.g. /&lt;container&gt;/</a:t>
            </a:r>
            <a:r>
              <a:rPr lang="en-US" sz="3200" dirty="0" err="1"/>
              <a:t>myblobs</a:t>
            </a:r>
            <a:r>
              <a:rPr lang="en-US" sz="3200" dirty="0"/>
              <a:t>/smurf.png</a:t>
            </a:r>
          </a:p>
          <a:p>
            <a:endParaRPr lang="en-US" sz="3200" dirty="0"/>
          </a:p>
        </p:txBody>
      </p:sp>
      <p:sp>
        <p:nvSpPr>
          <p:cNvPr id="2" name="Title 1"/>
          <p:cNvSpPr>
            <a:spLocks noGrp="1"/>
          </p:cNvSpPr>
          <p:nvPr>
            <p:ph type="title"/>
          </p:nvPr>
        </p:nvSpPr>
        <p:spPr>
          <a:prstGeom prst="rect">
            <a:avLst/>
          </a:prstGeom>
        </p:spPr>
        <p:txBody>
          <a:bodyPr>
            <a:normAutofit fontScale="90000"/>
          </a:bodyPr>
          <a:lstStyle/>
          <a:p>
            <a:r>
              <a:rPr lang="en-US" dirty="0"/>
              <a:t>Blob Details – </a:t>
            </a:r>
            <a:r>
              <a:rPr lang="en-US" dirty="0">
                <a:solidFill>
                  <a:schemeClr val="bg1">
                    <a:alpha val="99000"/>
                  </a:schemeClr>
                </a:solidFill>
              </a:rPr>
              <a:t>Blob always accessed by name</a:t>
            </a:r>
          </a:p>
        </p:txBody>
      </p:sp>
      <p:grpSp>
        <p:nvGrpSpPr>
          <p:cNvPr id="6" name="Group 5"/>
          <p:cNvGrpSpPr/>
          <p:nvPr/>
        </p:nvGrpSpPr>
        <p:grpSpPr>
          <a:xfrm>
            <a:off x="5641543" y="5344591"/>
            <a:ext cx="3294637" cy="1023166"/>
            <a:chOff x="4228381" y="5344591"/>
            <a:chExt cx="3294637" cy="1023166"/>
          </a:xfrm>
        </p:grpSpPr>
        <p:sp>
          <p:nvSpPr>
            <p:cNvPr id="3" name="Left Brace 2"/>
            <p:cNvSpPr/>
            <p:nvPr/>
          </p:nvSpPr>
          <p:spPr>
            <a:xfrm rot="16200000">
              <a:off x="5595343" y="3977629"/>
              <a:ext cx="560714" cy="3294637"/>
            </a:xfrm>
            <a:prstGeom prst="leftBrac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4629183" y="5721426"/>
              <a:ext cx="2493034" cy="646331"/>
            </a:xfrm>
            <a:prstGeom prst="rect">
              <a:avLst/>
            </a:prstGeom>
            <a:noFill/>
          </p:spPr>
          <p:txBody>
            <a:bodyPr wrap="square" rtlCol="0">
              <a:spAutoFit/>
            </a:bodyPr>
            <a:lstStyle/>
            <a:p>
              <a:pPr algn="ctr"/>
              <a:r>
                <a:rPr lang="sv-SE" sz="3600" dirty="0" err="1">
                  <a:latin typeface="+mj-lt"/>
                </a:rPr>
                <a:t>blob</a:t>
              </a:r>
              <a:r>
                <a:rPr lang="sv-SE" sz="3600" dirty="0">
                  <a:latin typeface="+mj-lt"/>
                </a:rPr>
                <a:t> </a:t>
              </a:r>
              <a:r>
                <a:rPr lang="sv-SE" sz="3600" dirty="0" err="1">
                  <a:latin typeface="+mj-lt"/>
                </a:rPr>
                <a:t>name</a:t>
              </a:r>
              <a:endParaRPr lang="en-US" sz="3600" dirty="0">
                <a:latin typeface="+mj-lt"/>
              </a:endParaRPr>
            </a:p>
          </p:txBody>
        </p:sp>
      </p:grpSp>
    </p:spTree>
    <p:extLst>
      <p:ext uri="{BB962C8B-B14F-4D97-AF65-F5344CB8AC3E}">
        <p14:creationId xmlns:p14="http://schemas.microsoft.com/office/powerpoint/2010/main" val="1711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Blob Details</a:t>
            </a:r>
          </a:p>
        </p:txBody>
      </p:sp>
      <p:sp>
        <p:nvSpPr>
          <p:cNvPr id="3" name="Content Placeholder 2"/>
          <p:cNvSpPr>
            <a:spLocks noGrp="1"/>
          </p:cNvSpPr>
          <p:nvPr>
            <p:ph sz="quarter" idx="10"/>
          </p:nvPr>
        </p:nvSpPr>
        <p:spPr/>
        <p:txBody>
          <a:bodyPr/>
          <a:lstStyle/>
          <a:p>
            <a:pPr marL="0" indent="0" defTabSz="914099" fontAlgn="base">
              <a:spcBef>
                <a:spcPts val="1200"/>
              </a:spcBef>
              <a:spcAft>
                <a:spcPct val="0"/>
              </a:spcAft>
              <a:buNone/>
            </a:pPr>
            <a:r>
              <a:rPr lang="en-US" sz="3200" dirty="0">
                <a:solidFill>
                  <a:schemeClr val="tx1"/>
                </a:solidFill>
              </a:rPr>
              <a:t>GET Blob operation takes parameters</a:t>
            </a:r>
          </a:p>
          <a:p>
            <a:pPr marL="472702" lvl="1" indent="0" defTabSz="914099" fontAlgn="base">
              <a:spcBef>
                <a:spcPts val="1200"/>
              </a:spcBef>
              <a:spcAft>
                <a:spcPct val="0"/>
              </a:spcAft>
              <a:buNone/>
            </a:pPr>
            <a:r>
              <a:rPr lang="en-US" sz="4800" dirty="0">
                <a:solidFill>
                  <a:schemeClr val="tx1"/>
                </a:solidFill>
              </a:rPr>
              <a:t>Prefix</a:t>
            </a:r>
          </a:p>
          <a:p>
            <a:pPr marL="472702" lvl="1" indent="0" defTabSz="914099" fontAlgn="base">
              <a:spcBef>
                <a:spcPts val="1200"/>
              </a:spcBef>
              <a:spcAft>
                <a:spcPct val="0"/>
              </a:spcAft>
              <a:buNone/>
            </a:pPr>
            <a:r>
              <a:rPr lang="en-US" sz="4800" dirty="0">
                <a:solidFill>
                  <a:schemeClr val="tx1"/>
                </a:solidFill>
              </a:rPr>
              <a:t>Delimiter</a:t>
            </a:r>
          </a:p>
          <a:p>
            <a:pPr marL="472702" lvl="1" indent="0" defTabSz="914099" fontAlgn="base">
              <a:spcBef>
                <a:spcPts val="1200"/>
              </a:spcBef>
              <a:spcAft>
                <a:spcPct val="0"/>
              </a:spcAft>
              <a:buNone/>
            </a:pPr>
            <a:r>
              <a:rPr lang="en-US" sz="4800" dirty="0">
                <a:solidFill>
                  <a:schemeClr val="tx1"/>
                </a:solidFill>
              </a:rPr>
              <a:t>Include = (snapshots, metadata etc…)</a:t>
            </a:r>
          </a:p>
          <a:p>
            <a:pPr marL="0" indent="0">
              <a:buNone/>
            </a:pPr>
            <a:endParaRPr lang="en-US" dirty="0">
              <a:solidFill>
                <a:schemeClr val="tx1"/>
              </a:solidFill>
            </a:endParaRPr>
          </a:p>
        </p:txBody>
      </p:sp>
    </p:spTree>
    <p:extLst>
      <p:ext uri="{BB962C8B-B14F-4D97-AF65-F5344CB8AC3E}">
        <p14:creationId xmlns:p14="http://schemas.microsoft.com/office/powerpoint/2010/main" val="2710281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ko-KR" altLang="en-US" sz="6600" dirty="0">
                <a:solidFill>
                  <a:schemeClr val="bg2"/>
                </a:solidFill>
              </a:rPr>
              <a:t>목차</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Blobs</a:t>
            </a:r>
          </a:p>
          <a:p>
            <a:pPr marL="571500" indent="-571500">
              <a:buClr>
                <a:srgbClr val="92D050"/>
              </a:buClr>
              <a:buFont typeface="Wingdings" panose="05000000000000000000" pitchFamily="2" charset="2"/>
              <a:buChar char="à"/>
            </a:pPr>
            <a:r>
              <a:rPr lang="en-US" sz="4000" dirty="0">
                <a:sym typeface="Wingdings" panose="05000000000000000000" pitchFamily="2" charset="2"/>
              </a:rPr>
              <a:t>Files</a:t>
            </a:r>
          </a:p>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Queues</a:t>
            </a: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endParaRPr lang="en-US" sz="4000" dirty="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US" sz="4000" dirty="0">
                <a:sym typeface="Wingdings" panose="05000000000000000000" pitchFamily="2" charset="2"/>
              </a:rPr>
              <a:t>Tables</a:t>
            </a:r>
          </a:p>
          <a:p>
            <a:pPr marL="571500" indent="-571500">
              <a:buClr>
                <a:srgbClr val="92D050"/>
              </a:buClr>
              <a:buFont typeface="Wingdings" panose="05000000000000000000" pitchFamily="2" charset="2"/>
              <a:buChar char="à"/>
            </a:pPr>
            <a:r>
              <a:rPr lang="en-US" sz="4000" dirty="0" err="1">
                <a:solidFill>
                  <a:schemeClr val="bg1"/>
                </a:solidFill>
                <a:latin typeface="+mj-lt"/>
                <a:sym typeface="Wingdings" panose="05000000000000000000" pitchFamily="2" charset="2"/>
              </a:rPr>
              <a:t>StorSimple</a:t>
            </a:r>
            <a:endParaRPr lang="en-US" sz="4000" dirty="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sample listing</a:t>
            </a:r>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GET 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=Tents</a:t>
            </a:r>
          </a:p>
        </p:txBody>
      </p:sp>
      <p:sp>
        <p:nvSpPr>
          <p:cNvPr id="8" name="Rectangle 7"/>
          <p:cNvSpPr/>
          <p:nvPr/>
        </p:nvSpPr>
        <p:spPr>
          <a:xfrm>
            <a:off x="1779112" y="5261921"/>
            <a:ext cx="8633776" cy="1569660"/>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&lt;Blobs&gt;</a:t>
            </a:r>
          </a:p>
          <a:p>
            <a:r>
              <a:rPr lang="en-NZ" sz="2400" dirty="0">
                <a:solidFill>
                  <a:schemeClr val="bg1">
                    <a:alpha val="99000"/>
                  </a:schemeClr>
                </a:solidFill>
                <a:latin typeface="+mj-lt"/>
                <a:cs typeface="Consolas" pitchFamily="49" charset="0"/>
              </a:rPr>
              <a:t>	&lt;Blob&gt;&lt;Name&gt;Tents/PalaceTent.jpg&lt;/Name&gt;[…]&lt;/Blob&gt;</a:t>
            </a:r>
          </a:p>
          <a:p>
            <a:r>
              <a:rPr lang="en-NZ" sz="2400" dirty="0">
                <a:solidFill>
                  <a:schemeClr val="bg1">
                    <a:alpha val="99000"/>
                  </a:schemeClr>
                </a:solidFill>
                <a:latin typeface="+mj-lt"/>
                <a:cs typeface="Consolas" pitchFamily="49" charset="0"/>
              </a:rPr>
              <a:t>	&lt;Blob&gt;&lt;Name&gt;Tents/ShedTent.jpg&lt;/Name&gt;[…]&lt;/Blob&gt;</a:t>
            </a:r>
          </a:p>
          <a:p>
            <a:r>
              <a:rPr lang="en-NZ" sz="2400"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415455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sample listing full response</a:t>
            </a:r>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9525" y="671691"/>
            <a:ext cx="12211049" cy="6186309"/>
          </a:xfrm>
          <a:prstGeom prst="rect">
            <a:avLst/>
          </a:prstGeom>
        </p:spPr>
        <p:txBody>
          <a:bodyPr wrap="square">
            <a:spAutoFit/>
          </a:bodyPr>
          <a:lstStyle/>
          <a:p>
            <a:pPr marL="252000" defTabSz="914061"/>
            <a:r>
              <a:rPr lang="en-NZ" dirty="0">
                <a:solidFill>
                  <a:schemeClr val="bg1">
                    <a:alpha val="99000"/>
                  </a:schemeClr>
                </a:solidFill>
                <a:latin typeface="+mj-lt"/>
                <a:cs typeface="Consolas" pitchFamily="49" charset="0"/>
              </a:rPr>
              <a:t>&lt;Blobs&gt;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&lt;Name&gt;Tents/PalaceTent.jpg&lt;/Name&gt;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&gt;https://readinesscloudcamp.blob.core.windows.net/products/Tents/PalaceTent.jpg&lt;/Url&gt;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&lt;Etag&gt;0x8D1E7EF08F31520&lt;/Etag&gt;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&lt;Name&gt;Tents/ShedTent.jpg&lt;/Name&gt;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&gt;https://readinesscloudcamp.blob.core.windows.net/products/Tents/ShedTent.jpg&lt;/Url&gt;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&lt;Etag&gt;0x8D1E7EF08EA6257&lt;/Etag&gt;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314131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p>
        </p:txBody>
      </p:sp>
      <p:sp>
        <p:nvSpPr>
          <p:cNvPr id="8" name="Rectangle 7"/>
          <p:cNvSpPr/>
          <p:nvPr/>
        </p:nvSpPr>
        <p:spPr>
          <a:xfrm>
            <a:off x="1559638" y="5208962"/>
            <a:ext cx="9072724" cy="1200329"/>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&lt;Blob&gt;Canoes/Hybrid.jpg&lt;/Blob&gt;</a:t>
            </a:r>
          </a:p>
          <a:p>
            <a:r>
              <a:rPr lang="en-NZ" sz="2400" dirty="0">
                <a:solidFill>
                  <a:schemeClr val="bg1">
                    <a:alpha val="99000"/>
                  </a:schemeClr>
                </a:solidFill>
                <a:latin typeface="+mj-lt"/>
                <a:cs typeface="Consolas" pitchFamily="49" charset="0"/>
              </a:rPr>
              <a:t>&lt;Blob&gt;Canoes/Flatwater.jpg&lt;/Blob&gt;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&gt;1!28!Q2Fub2VzL1doaXRld2F0ZXIuanBn&lt;/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13" name="Rectangle 1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1843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1200329"/>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br>
              <a:rPr lang="en-US" sz="3600" dirty="0">
                <a:solidFill>
                  <a:schemeClr val="bg1">
                    <a:alpha val="99000"/>
                  </a:schemeClr>
                </a:solidFill>
                <a:latin typeface="+mj-lt"/>
                <a:cs typeface="Consolas" pitchFamily="49" charset="0"/>
              </a:rPr>
            </a:br>
            <a:r>
              <a:rPr lang="en-US" sz="3600" dirty="0">
                <a:solidFill>
                  <a:schemeClr val="bg1">
                    <a:alpha val="99000"/>
                  </a:schemeClr>
                </a:solidFill>
                <a:latin typeface="+mj-lt"/>
                <a:cs typeface="Consolas" pitchFamily="49" charset="0"/>
              </a:rPr>
              <a:t>	&amp;marker=1!28!Q2Fub2VzL1doaXRld2F0ZXIuanBn</a:t>
            </a:r>
          </a:p>
        </p:txBody>
      </p:sp>
      <p:sp>
        <p:nvSpPr>
          <p:cNvPr id="8" name="Rectangle 7"/>
          <p:cNvSpPr/>
          <p:nvPr/>
        </p:nvSpPr>
        <p:spPr>
          <a:xfrm>
            <a:off x="3508955" y="5670627"/>
            <a:ext cx="5174090" cy="830997"/>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&lt;Blob&gt;Canoes/Whitewater.jpg&lt;/Blob&gt;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9" name="Rectangle 8"/>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3062686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Uploading a Block Blob</a:t>
            </a:r>
          </a:p>
        </p:txBody>
      </p:sp>
      <p:sp>
        <p:nvSpPr>
          <p:cNvPr id="4" name="Content Placeholder 3"/>
          <p:cNvSpPr>
            <a:spLocks noGrp="1"/>
          </p:cNvSpPr>
          <p:nvPr>
            <p:ph type="body" sz="quarter" idx="4294967295"/>
          </p:nvPr>
        </p:nvSpPr>
        <p:spPr>
          <a:xfrm>
            <a:off x="0" y="1447800"/>
            <a:ext cx="8185150" cy="946150"/>
          </a:xfrm>
          <a:prstGeom prst="rect">
            <a:avLst/>
          </a:prstGeom>
        </p:spPr>
        <p:txBody>
          <a:bodyPr/>
          <a:lstStyle/>
          <a:p>
            <a:pPr marL="0" indent="0">
              <a:buNone/>
            </a:pPr>
            <a:r>
              <a:rPr lang="en-US" dirty="0"/>
              <a:t>Uploading</a:t>
            </a:r>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367972"/>
            <a:ext cx="4095869" cy="975429"/>
            <a:chOff x="830818" y="3047300"/>
            <a:chExt cx="4095869" cy="975429"/>
          </a:xfrm>
        </p:grpSpPr>
        <p:sp>
          <p:nvSpPr>
            <p:cNvPr id="65" name="TextBox 64"/>
            <p:cNvSpPr txBox="1"/>
            <p:nvPr/>
          </p:nvSpPr>
          <p:spPr>
            <a:xfrm>
              <a:off x="830818" y="3079360"/>
              <a:ext cx="430887" cy="892232"/>
            </a:xfrm>
            <a:prstGeom prst="rect">
              <a:avLst/>
            </a:prstGeom>
            <a:noFill/>
          </p:spPr>
          <p:txBody>
            <a:bodyPr vert="vert270" wrap="none" rtlCol="0">
              <a:spAutoFit/>
            </a:bodyPr>
            <a:lstStyle/>
            <a:p>
              <a:r>
                <a:rPr lang="en-US" sz="1600" b="1" dirty="0">
                  <a:solidFill>
                    <a:schemeClr val="bg1">
                      <a:alpha val="99000"/>
                    </a:schemeClr>
                  </a:solidFill>
                  <a:latin typeface="+mj-lt"/>
                </a:rPr>
                <a:t>Block Id 1</a:t>
              </a:r>
            </a:p>
          </p:txBody>
        </p:sp>
        <p:sp>
          <p:nvSpPr>
            <p:cNvPr id="66" name="TextBox 65"/>
            <p:cNvSpPr txBox="1"/>
            <p:nvPr/>
          </p:nvSpPr>
          <p:spPr>
            <a:xfrm>
              <a:off x="1126093"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2</a:t>
              </a:r>
            </a:p>
          </p:txBody>
        </p:sp>
        <p:sp>
          <p:nvSpPr>
            <p:cNvPr id="67" name="TextBox 66"/>
            <p:cNvSpPr txBox="1"/>
            <p:nvPr/>
          </p:nvSpPr>
          <p:spPr>
            <a:xfrm>
              <a:off x="1459468"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3</a:t>
              </a:r>
            </a:p>
          </p:txBody>
        </p:sp>
        <p:sp>
          <p:nvSpPr>
            <p:cNvPr id="68" name="TextBox 67"/>
            <p:cNvSpPr txBox="1"/>
            <p:nvPr/>
          </p:nvSpPr>
          <p:spPr>
            <a:xfrm>
              <a:off x="4495800" y="3058362"/>
              <a:ext cx="430887" cy="964367"/>
            </a:xfrm>
            <a:prstGeom prst="rect">
              <a:avLst/>
            </a:prstGeom>
            <a:noFill/>
          </p:spPr>
          <p:txBody>
            <a:bodyPr vert="vert270" wrap="none" rtlCol="0">
              <a:spAutoFit/>
            </a:bodyPr>
            <a:lstStyle/>
            <a:p>
              <a:r>
                <a:rPr lang="en-US" sz="1600" b="1" dirty="0">
                  <a:solidFill>
                    <a:schemeClr val="bg1">
                      <a:alpha val="99000"/>
                    </a:schemeClr>
                  </a:solidFill>
                  <a:latin typeface="+mj-lt"/>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700" dirty="0">
                <a:solidFill>
                  <a:srgbClr val="595959">
                    <a:alpha val="99000"/>
                  </a:srgbClr>
                </a:solidFill>
                <a:latin typeface="+mj-lt"/>
              </a:rPr>
              <a:t>blobName = “TheBlob.wmv”;</a:t>
            </a:r>
          </a:p>
          <a:p>
            <a:pPr defTabSz="914061" fontAlgn="base">
              <a:spcBef>
                <a:spcPct val="0"/>
              </a:spcBef>
              <a:spcAft>
                <a:spcPct val="0"/>
              </a:spcAft>
            </a:pPr>
            <a:r>
              <a:rPr lang="en-US" sz="1700" dirty="0">
                <a:solidFill>
                  <a:srgbClr val="595959">
                    <a:alpha val="99000"/>
                  </a:srgbClr>
                </a:solidFill>
                <a:latin typeface="+mj-lt"/>
              </a:rPr>
              <a:t>PutBlock(blobName, blockId1, block1Bits);</a:t>
            </a:r>
          </a:p>
          <a:p>
            <a:pPr defTabSz="914061" fontAlgn="base">
              <a:spcBef>
                <a:spcPct val="0"/>
              </a:spcBef>
              <a:spcAft>
                <a:spcPct val="0"/>
              </a:spcAft>
            </a:pPr>
            <a:r>
              <a:rPr lang="en-US" sz="1700" dirty="0">
                <a:solidFill>
                  <a:srgbClr val="595959">
                    <a:alpha val="99000"/>
                  </a:srgbClr>
                </a:solidFill>
                <a:latin typeface="+mj-lt"/>
              </a:rPr>
              <a:t>PutBlock(blobName, blockId2, block2Bits);</a:t>
            </a:r>
          </a:p>
          <a:p>
            <a:pPr defTabSz="914061" fontAlgn="base">
              <a:spcBef>
                <a:spcPct val="0"/>
              </a:spcBef>
              <a:spcAft>
                <a:spcPct val="0"/>
              </a:spcAft>
            </a:pPr>
            <a:r>
              <a:rPr lang="en-US" sz="1700" dirty="0">
                <a:solidFill>
                  <a:srgbClr val="595959">
                    <a:alpha val="99000"/>
                  </a:srgbClr>
                </a:solidFill>
                <a:latin typeface="+mj-lt"/>
              </a:rPr>
              <a:t>…………</a:t>
            </a:r>
          </a:p>
          <a:p>
            <a:pPr defTabSz="914061" fontAlgn="base">
              <a:spcBef>
                <a:spcPct val="0"/>
              </a:spcBef>
              <a:spcAft>
                <a:spcPct val="0"/>
              </a:spcAft>
            </a:pPr>
            <a:r>
              <a:rPr lang="en-US" sz="1700" dirty="0">
                <a:solidFill>
                  <a:srgbClr val="595959">
                    <a:alpha val="99000"/>
                  </a:srgbClr>
                </a:solidFill>
                <a:latin typeface="+mj-lt"/>
              </a:rPr>
              <a:t>PutBlock(blobName, blockIdN, blockNBits);</a:t>
            </a:r>
          </a:p>
          <a:p>
            <a:pPr defTabSz="914061" fontAlgn="base">
              <a:spcBef>
                <a:spcPct val="0"/>
              </a:spcBef>
              <a:spcAft>
                <a:spcPct val="0"/>
              </a:spcAft>
            </a:pPr>
            <a:r>
              <a:rPr lang="en-US" sz="1700" b="1" dirty="0">
                <a:solidFill>
                  <a:srgbClr val="595959">
                    <a:alpha val="99000"/>
                  </a:srgbClr>
                </a:solidFill>
                <a:latin typeface="+mj-lt"/>
              </a:rPr>
              <a:t>PutBlockList(blobName,</a:t>
            </a:r>
          </a:p>
          <a:p>
            <a:pPr defTabSz="914061" fontAlgn="base">
              <a:spcBef>
                <a:spcPct val="0"/>
              </a:spcBef>
              <a:spcAft>
                <a:spcPct val="0"/>
              </a:spcAft>
            </a:pPr>
            <a:r>
              <a:rPr lang="en-US" sz="1700" b="1" dirty="0">
                <a:solidFill>
                  <a:srgbClr val="595959">
                    <a:alpha val="99000"/>
                  </a:srgbClr>
                </a:solidFill>
                <a:latin typeface="+mj-lt"/>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00663"/>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37" name="Content Placeholder 3"/>
          <p:cNvSpPr txBox="1">
            <a:spLocks/>
          </p:cNvSpPr>
          <p:nvPr/>
        </p:nvSpPr>
        <p:spPr>
          <a:xfrm>
            <a:off x="6397637" y="1643876"/>
            <a:ext cx="2746364" cy="553998"/>
          </a:xfrm>
          <a:prstGeom prst="rect">
            <a:avLst/>
          </a:prstGeom>
        </p:spPr>
        <p:txBody>
          <a:bodyPr vert="horz" wrap="square" lIns="0" tIns="0" rIns="0" bIns="0" rtlCol="0" anchor="b">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chemeClr val="accent2">
                    <a:alpha val="99000"/>
                  </a:schemeClr>
                </a:solidFill>
                <a:latin typeface="+mj-lt"/>
                <a:ea typeface="Segoe UI" pitchFamily="34" charset="0"/>
                <a:cs typeface="Segoe UI" pitchFamily="34" charset="0"/>
              </a:rPr>
              <a:t>THE BLOB</a:t>
            </a: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grpSp>
      <p:pic>
        <p:nvPicPr>
          <p:cNvPr id="34" name="Picture 33"/>
          <p:cNvPicPr>
            <a:picLocks noChangeAspect="1"/>
          </p:cNvPicPr>
          <p:nvPr/>
        </p:nvPicPr>
        <p:blipFill>
          <a:blip r:embed="rId4"/>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106180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500"/>
                                        <p:tgtEl>
                                          <p:spTgt spid="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45"/>
                                        </p:tgtEl>
                                      </p:cBhvr>
                                    </p:animEffect>
                                    <p:set>
                                      <p:cBhvr>
                                        <p:cTn id="16" dur="1" fill="hold">
                                          <p:stCondLst>
                                            <p:cond delay="499"/>
                                          </p:stCondLst>
                                        </p:cTn>
                                        <p:tgtEl>
                                          <p:spTgt spid="45"/>
                                        </p:tgtEl>
                                        <p:attrNameLst>
                                          <p:attrName>style.visibility</p:attrName>
                                        </p:attrNameLst>
                                      </p:cBhvr>
                                      <p:to>
                                        <p:strVal val="hidden"/>
                                      </p:to>
                                    </p:set>
                                  </p:childTnLst>
                                </p:cTn>
                              </p:par>
                            </p:childTnLst>
                          </p:cTn>
                        </p:par>
                        <p:par>
                          <p:cTn id="17" fill="hold">
                            <p:stCondLst>
                              <p:cond delay="500"/>
                            </p:stCondLst>
                            <p:childTnLst>
                              <p:par>
                                <p:cTn id="18" presetID="55"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strVal val="#ppt_w*0.70"/>
                                          </p:val>
                                        </p:tav>
                                        <p:tav tm="100000">
                                          <p:val>
                                            <p:strVal val="#ppt_w"/>
                                          </p:val>
                                        </p:tav>
                                      </p:tavLst>
                                    </p:anim>
                                    <p:anim calcmode="lin" valueType="num">
                                      <p:cBhvr>
                                        <p:cTn id="21" dur="1000" fill="hold"/>
                                        <p:tgtEl>
                                          <p:spTgt spid="3"/>
                                        </p:tgtEl>
                                        <p:attrNameLst>
                                          <p:attrName>ppt_h</p:attrName>
                                        </p:attrNameLst>
                                      </p:cBhvr>
                                      <p:tavLst>
                                        <p:tav tm="0">
                                          <p:val>
                                            <p:strVal val="#ppt_h"/>
                                          </p:val>
                                        </p:tav>
                                        <p:tav tm="100000">
                                          <p:val>
                                            <p:strVal val="#ppt_h"/>
                                          </p:val>
                                        </p:tav>
                                      </p:tavLst>
                                    </p:anim>
                                    <p:animEffect transition="in" filter="fade">
                                      <p:cBhvr>
                                        <p:cTn id="22" dur="1000"/>
                                        <p:tgtEl>
                                          <p:spTgt spid="3"/>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Effect transition="in" filter="fade">
                                      <p:cBhvr>
                                        <p:cTn id="31" dur="500"/>
                                        <p:tgtEl>
                                          <p:spTgt spid="70">
                                            <p:txEl>
                                              <p:pRg st="1" end="1"/>
                                            </p:txEl>
                                          </p:spTgt>
                                        </p:tgtEl>
                                      </p:cBhvr>
                                    </p:animEffec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par>
                          <p:cTn id="35" fill="hold">
                            <p:stCondLst>
                              <p:cond delay="500"/>
                            </p:stCondLst>
                            <p:childTnLst>
                              <p:par>
                                <p:cTn id="36"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37" dur="2000" fill="hold"/>
                                        <p:tgtEl>
                                          <p:spTgt spid="63"/>
                                        </p:tgtEl>
                                        <p:attrNameLst>
                                          <p:attrName>ppt_x</p:attrName>
                                          <p:attrName>ppt_y</p:attrName>
                                        </p:attrNameLst>
                                      </p:cBhvr>
                                      <p:rCtr x="24300" y="20800"/>
                                    </p:animMotion>
                                  </p:childTnLst>
                                </p:cTn>
                              </p:par>
                            </p:childTnLst>
                          </p:cTn>
                        </p:par>
                        <p:par>
                          <p:cTn id="38" fill="hold">
                            <p:stCondLst>
                              <p:cond delay="2500"/>
                            </p:stCondLst>
                            <p:childTnLst>
                              <p:par>
                                <p:cTn id="39" presetID="10" presetClass="exit" presetSubtype="0" fill="hold" nodeType="afterEffect">
                                  <p:stCondLst>
                                    <p:cond delay="0"/>
                                  </p:stCondLst>
                                  <p:childTnLst>
                                    <p:animEffect transition="out" filter="fade">
                                      <p:cBhvr>
                                        <p:cTn id="40" dur="2000"/>
                                        <p:tgtEl>
                                          <p:spTgt spid="63"/>
                                        </p:tgtEl>
                                      </p:cBhvr>
                                    </p:animEffect>
                                    <p:set>
                                      <p:cBhvr>
                                        <p:cTn id="41" dur="1" fill="hold">
                                          <p:stCondLst>
                                            <p:cond delay="1999"/>
                                          </p:stCondLst>
                                        </p:cTn>
                                        <p:tgtEl>
                                          <p:spTgt spid="6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0">
                                            <p:txEl>
                                              <p:pRg st="2" end="2"/>
                                            </p:txEl>
                                          </p:spTgt>
                                        </p:tgtEl>
                                        <p:attrNameLst>
                                          <p:attrName>style.visibility</p:attrName>
                                        </p:attrNameLst>
                                      </p:cBhvr>
                                      <p:to>
                                        <p:strVal val="visible"/>
                                      </p:to>
                                    </p:set>
                                    <p:animEffect transition="in" filter="fade">
                                      <p:cBhvr>
                                        <p:cTn id="46" dur="500"/>
                                        <p:tgtEl>
                                          <p:spTgt spid="70">
                                            <p:txEl>
                                              <p:pRg st="2" end="2"/>
                                            </p:txEl>
                                          </p:spTgt>
                                        </p:tgtEl>
                                      </p:cBhvr>
                                    </p:animEffect>
                                  </p:childTnLst>
                                </p:cTn>
                              </p:par>
                            </p:childTnLst>
                          </p:cTn>
                        </p:par>
                        <p:par>
                          <p:cTn id="47" fill="hold">
                            <p:stCondLst>
                              <p:cond delay="500"/>
                            </p:stCondLst>
                            <p:childTnLst>
                              <p:par>
                                <p:cTn id="48" presetID="1" presetClass="entr" presetSubtype="0" fill="hold" nodeType="afterEffect">
                                  <p:stCondLst>
                                    <p:cond delay="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500"/>
                            </p:stCondLst>
                            <p:childTnLst>
                              <p:par>
                                <p:cTn id="51"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2" dur="2000" fill="hold"/>
                                        <p:tgtEl>
                                          <p:spTgt spid="71"/>
                                        </p:tgtEl>
                                        <p:attrNameLst>
                                          <p:attrName>ppt_x</p:attrName>
                                          <p:attrName>ppt_y</p:attrName>
                                        </p:attrNameLst>
                                      </p:cBhvr>
                                      <p:rCtr x="22700" y="20300"/>
                                    </p:animMotion>
                                  </p:childTnLst>
                                </p:cTn>
                              </p:par>
                            </p:childTnLst>
                          </p:cTn>
                        </p:par>
                        <p:par>
                          <p:cTn id="53" fill="hold">
                            <p:stCondLst>
                              <p:cond delay="2500"/>
                            </p:stCondLst>
                            <p:childTnLst>
                              <p:par>
                                <p:cTn id="54" presetID="10" presetClass="exit" presetSubtype="0" fill="hold" grpId="1" nodeType="afterEffect">
                                  <p:stCondLst>
                                    <p:cond delay="0"/>
                                  </p:stCondLst>
                                  <p:childTnLst>
                                    <p:animEffect transition="out" filter="fade">
                                      <p:cBhvr>
                                        <p:cTn id="55" dur="2000"/>
                                        <p:tgtEl>
                                          <p:spTgt spid="71"/>
                                        </p:tgtEl>
                                      </p:cBhvr>
                                    </p:animEffect>
                                    <p:set>
                                      <p:cBhvr>
                                        <p:cTn id="56" dur="1" fill="hold">
                                          <p:stCondLst>
                                            <p:cond delay="1999"/>
                                          </p:stCondLst>
                                        </p:cTn>
                                        <p:tgtEl>
                                          <p:spTgt spid="7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0">
                                            <p:txEl>
                                              <p:pRg st="3" end="3"/>
                                            </p:txEl>
                                          </p:spTgt>
                                        </p:tgtEl>
                                        <p:attrNameLst>
                                          <p:attrName>style.visibility</p:attrName>
                                        </p:attrNameLst>
                                      </p:cBhvr>
                                      <p:to>
                                        <p:strVal val="visible"/>
                                      </p:to>
                                    </p:set>
                                    <p:animEffect transition="in" filter="fade">
                                      <p:cBhvr>
                                        <p:cTn id="61" dur="500"/>
                                        <p:tgtEl>
                                          <p:spTgt spid="70">
                                            <p:txEl>
                                              <p:pRg st="3" end="3"/>
                                            </p:txEl>
                                          </p:spTgt>
                                        </p:tgtEl>
                                      </p:cBhvr>
                                    </p:animEffect>
                                  </p:childTnLst>
                                </p:cTn>
                              </p:par>
                            </p:childTnLst>
                          </p:cTn>
                        </p:par>
                        <p:par>
                          <p:cTn id="62" fill="hold">
                            <p:stCondLst>
                              <p:cond delay="500"/>
                            </p:stCondLst>
                            <p:childTnLst>
                              <p:par>
                                <p:cTn id="63" presetID="1" presetClass="entr" presetSubtype="0" fill="hold" nodeType="after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childTnLst>
                          </p:cTn>
                        </p:par>
                        <p:par>
                          <p:cTn id="65" fill="hold">
                            <p:stCondLst>
                              <p:cond delay="500"/>
                            </p:stCondLst>
                            <p:childTnLst>
                              <p:par>
                                <p:cTn id="66"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67" dur="2000" fill="hold"/>
                                        <p:tgtEl>
                                          <p:spTgt spid="72"/>
                                        </p:tgtEl>
                                        <p:attrNameLst>
                                          <p:attrName>ppt_x</p:attrName>
                                          <p:attrName>ppt_y</p:attrName>
                                        </p:attrNameLst>
                                      </p:cBhvr>
                                      <p:rCtr x="21000" y="19700"/>
                                    </p:animMotion>
                                  </p:childTnLst>
                                </p:cTn>
                              </p:par>
                            </p:childTnLst>
                          </p:cTn>
                        </p:par>
                        <p:par>
                          <p:cTn id="68" fill="hold">
                            <p:stCondLst>
                              <p:cond delay="2500"/>
                            </p:stCondLst>
                            <p:childTnLst>
                              <p:par>
                                <p:cTn id="69" presetID="10" presetClass="exit" presetSubtype="0" fill="hold" grpId="1" nodeType="afterEffect">
                                  <p:stCondLst>
                                    <p:cond delay="0"/>
                                  </p:stCondLst>
                                  <p:childTnLst>
                                    <p:animEffect transition="out" filter="fade">
                                      <p:cBhvr>
                                        <p:cTn id="70" dur="2000"/>
                                        <p:tgtEl>
                                          <p:spTgt spid="72"/>
                                        </p:tgtEl>
                                      </p:cBhvr>
                                    </p:animEffect>
                                    <p:set>
                                      <p:cBhvr>
                                        <p:cTn id="71" dur="1" fill="hold">
                                          <p:stCondLst>
                                            <p:cond delay="1999"/>
                                          </p:stCondLst>
                                        </p:cTn>
                                        <p:tgtEl>
                                          <p:spTgt spid="7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70">
                                            <p:txEl>
                                              <p:pRg st="4" end="4"/>
                                            </p:txEl>
                                          </p:spTgt>
                                        </p:tgtEl>
                                        <p:attrNameLst>
                                          <p:attrName>style.visibility</p:attrName>
                                        </p:attrNameLst>
                                      </p:cBhvr>
                                      <p:to>
                                        <p:strVal val="visible"/>
                                      </p:to>
                                    </p:set>
                                    <p:animEffect transition="in" filter="fade">
                                      <p:cBhvr>
                                        <p:cTn id="76" dur="500"/>
                                        <p:tgtEl>
                                          <p:spTgt spid="70">
                                            <p:txEl>
                                              <p:pRg st="4" end="4"/>
                                            </p:txEl>
                                          </p:spTgt>
                                        </p:tgtEl>
                                      </p:cBhvr>
                                    </p:animEffect>
                                  </p:childTnLst>
                                </p:cTn>
                              </p:par>
                            </p:childTnLst>
                          </p:cTn>
                        </p:par>
                        <p:par>
                          <p:cTn id="77" fill="hold">
                            <p:stCondLst>
                              <p:cond delay="500"/>
                            </p:stCondLst>
                            <p:childTnLst>
                              <p:par>
                                <p:cTn id="78" presetID="1" presetClass="entr" presetSubtype="0" fill="hold" grpId="2"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500"/>
                            </p:stCondLst>
                            <p:childTnLst>
                              <p:par>
                                <p:cTn id="81"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2" dur="2000" fill="hold"/>
                                        <p:tgtEl>
                                          <p:spTgt spid="73"/>
                                        </p:tgtEl>
                                        <p:attrNameLst>
                                          <p:attrName>ppt_x</p:attrName>
                                          <p:attrName>ppt_y</p:attrName>
                                        </p:attrNameLst>
                                      </p:cBhvr>
                                      <p:rCtr x="6267" y="19861"/>
                                    </p:animMotion>
                                  </p:childTnLst>
                                </p:cTn>
                              </p:par>
                            </p:childTnLst>
                          </p:cTn>
                        </p:par>
                        <p:par>
                          <p:cTn id="83" fill="hold">
                            <p:stCondLst>
                              <p:cond delay="2500"/>
                            </p:stCondLst>
                            <p:childTnLst>
                              <p:par>
                                <p:cTn id="84" presetID="10" presetClass="exit" presetSubtype="0" fill="hold" grpId="1" nodeType="afterEffect">
                                  <p:stCondLst>
                                    <p:cond delay="0"/>
                                  </p:stCondLst>
                                  <p:childTnLst>
                                    <p:animEffect transition="out" filter="fade">
                                      <p:cBhvr>
                                        <p:cTn id="85" dur="2000"/>
                                        <p:tgtEl>
                                          <p:spTgt spid="73"/>
                                        </p:tgtEl>
                                      </p:cBhvr>
                                    </p:animEffect>
                                    <p:set>
                                      <p:cBhvr>
                                        <p:cTn id="86" dur="1" fill="hold">
                                          <p:stCondLst>
                                            <p:cond delay="1999"/>
                                          </p:stCondLst>
                                        </p:cTn>
                                        <p:tgtEl>
                                          <p:spTgt spid="7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0">
                                            <p:txEl>
                                              <p:pRg st="5" end="5"/>
                                            </p:txEl>
                                          </p:spTgt>
                                        </p:tgtEl>
                                        <p:attrNameLst>
                                          <p:attrName>style.visibility</p:attrName>
                                        </p:attrNameLst>
                                      </p:cBhvr>
                                      <p:to>
                                        <p:strVal val="visible"/>
                                      </p:to>
                                    </p:set>
                                    <p:animEffect transition="in" filter="fade">
                                      <p:cBhvr>
                                        <p:cTn id="91" dur="500"/>
                                        <p:tgtEl>
                                          <p:spTgt spid="70">
                                            <p:txEl>
                                              <p:pRg st="5" end="5"/>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70">
                                            <p:txEl>
                                              <p:pRg st="6" end="6"/>
                                            </p:txEl>
                                          </p:spTgt>
                                        </p:tgtEl>
                                        <p:attrNameLst>
                                          <p:attrName>style.visibility</p:attrName>
                                        </p:attrNameLst>
                                      </p:cBhvr>
                                      <p:to>
                                        <p:strVal val="visible"/>
                                      </p:to>
                                    </p:set>
                                    <p:animEffect transition="in" filter="fade">
                                      <p:cBhvr>
                                        <p:cTn id="94" dur="500"/>
                                        <p:tgtEl>
                                          <p:spTgt spid="70">
                                            <p:txEl>
                                              <p:pRg st="6" end="6"/>
                                            </p:txEl>
                                          </p:spTgt>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75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7"/>
                                        </p:tgtEl>
                                        <p:attrNameLst>
                                          <p:attrName>style.visibility</p:attrName>
                                        </p:attrNameLst>
                                      </p:cBhvr>
                                      <p:to>
                                        <p:strVal val="visible"/>
                                      </p:to>
                                    </p:set>
                                    <p:animEffect transition="in" filter="fade">
                                      <p:cBhvr>
                                        <p:cTn id="101" dur="500"/>
                                        <p:tgtEl>
                                          <p:spTgt spid="77"/>
                                        </p:tgtEl>
                                      </p:cBhvr>
                                    </p:animEffect>
                                  </p:childTnLst>
                                </p:cTn>
                              </p:par>
                              <p:par>
                                <p:cTn id="102" presetID="10" presetClass="exit" presetSubtype="0" fill="hold" grpId="1" nodeType="withEffect">
                                  <p:stCondLst>
                                    <p:cond delay="0"/>
                                  </p:stCondLst>
                                  <p:childTnLst>
                                    <p:animEffect transition="out" filter="fade">
                                      <p:cBhvr>
                                        <p:cTn id="103" dur="500"/>
                                        <p:tgtEl>
                                          <p:spTgt spid="77"/>
                                        </p:tgtEl>
                                      </p:cBhvr>
                                    </p:animEffect>
                                    <p:set>
                                      <p:cBhvr>
                                        <p:cTn id="104"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7"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block uploading benefits</a:t>
            </a:r>
          </a:p>
        </p:txBody>
      </p:sp>
      <p:sp>
        <p:nvSpPr>
          <p:cNvPr id="3" name="Content Placeholder 2"/>
          <p:cNvSpPr>
            <a:spLocks noGrp="1"/>
          </p:cNvSpPr>
          <p:nvPr>
            <p:ph sz="quarter" idx="10"/>
          </p:nvPr>
        </p:nvSpPr>
        <p:spPr/>
        <p:txBody>
          <a:bodyPr/>
          <a:lstStyle/>
          <a:p>
            <a:pPr marL="0" indent="0">
              <a:buNone/>
            </a:pPr>
            <a:r>
              <a:rPr lang="en-US" sz="2800" dirty="0"/>
              <a:t>Efficient continuation and retry</a:t>
            </a:r>
          </a:p>
          <a:p>
            <a:pPr marL="0" indent="0">
              <a:buNone/>
            </a:pPr>
            <a:r>
              <a:rPr lang="en-US" sz="2800" dirty="0"/>
              <a:t>Parallel and out of order upload of blocks</a:t>
            </a: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89925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Random Read/Write</a:t>
            </a:r>
          </a:p>
        </p:txBody>
      </p:sp>
      <p:sp>
        <p:nvSpPr>
          <p:cNvPr id="40" name="Content Placeholder 2"/>
          <p:cNvSpPr txBox="1">
            <a:spLocks/>
          </p:cNvSpPr>
          <p:nvPr/>
        </p:nvSpPr>
        <p:spPr>
          <a:xfrm>
            <a:off x="3654979" y="527900"/>
            <a:ext cx="8537021" cy="6330099"/>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lvl="1" indent="0">
              <a:spcBef>
                <a:spcPts val="600"/>
              </a:spcBef>
              <a:buNone/>
            </a:pPr>
            <a:r>
              <a:rPr lang="en-US" sz="3000" dirty="0">
                <a:solidFill>
                  <a:schemeClr val="bg1">
                    <a:alpha val="99000"/>
                  </a:schemeClr>
                </a:solidFill>
                <a:latin typeface="+mj-lt"/>
              </a:rPr>
              <a:t>Create blob and specify Blob Size = 10 </a:t>
            </a:r>
            <a:r>
              <a:rPr lang="en-US" sz="3000" dirty="0" err="1">
                <a:solidFill>
                  <a:schemeClr val="bg1">
                    <a:alpha val="99000"/>
                  </a:schemeClr>
                </a:solidFill>
                <a:latin typeface="+mj-lt"/>
              </a:rPr>
              <a:t>Gbytes</a:t>
            </a:r>
            <a:endParaRPr lang="en-US" sz="3000" dirty="0">
              <a:solidFill>
                <a:schemeClr val="bg1">
                  <a:alpha val="99000"/>
                </a:schemeClr>
              </a:solidFill>
              <a:latin typeface="+mj-lt"/>
            </a:endParaRPr>
          </a:p>
          <a:p>
            <a:pPr marL="0" indent="0">
              <a:spcBef>
                <a:spcPts val="600"/>
              </a:spcBef>
              <a:buNone/>
            </a:pPr>
            <a:r>
              <a:rPr lang="en-US" sz="3000" dirty="0">
                <a:solidFill>
                  <a:schemeClr val="bg1">
                    <a:alpha val="99000"/>
                  </a:schemeClr>
                </a:solidFill>
                <a:latin typeface="+mj-lt"/>
              </a:rPr>
              <a:t>Fixed Page Size = 512 bytes</a:t>
            </a:r>
          </a:p>
          <a:p>
            <a:pPr marL="0" indent="0">
              <a:spcBef>
                <a:spcPts val="600"/>
              </a:spcBef>
              <a:buNone/>
            </a:pPr>
            <a:r>
              <a:rPr lang="en-US" sz="3000" dirty="0">
                <a:solidFill>
                  <a:schemeClr val="bg1">
                    <a:alpha val="99000"/>
                  </a:schemeClr>
                </a:solidFill>
                <a:latin typeface="+mj-lt"/>
              </a:rPr>
              <a:t>Random Access Operations:</a:t>
            </a:r>
          </a:p>
          <a:p>
            <a:pPr marL="0" lvl="1" indent="0">
              <a:spcBef>
                <a:spcPts val="600"/>
              </a:spcBef>
              <a:buNone/>
            </a:pPr>
            <a:r>
              <a:rPr lang="en-US" sz="3000" dirty="0" err="1">
                <a:solidFill>
                  <a:srgbClr val="FFC000"/>
                </a:solidFill>
                <a:latin typeface="+mj-lt"/>
              </a:rPr>
              <a:t>PutPage</a:t>
            </a:r>
            <a:r>
              <a:rPr lang="en-US" sz="3000" dirty="0">
                <a:solidFill>
                  <a:srgbClr val="FFC000"/>
                </a:solidFill>
                <a:latin typeface="+mj-lt"/>
              </a:rPr>
              <a:t>[512, 2048)</a:t>
            </a:r>
          </a:p>
          <a:p>
            <a:pPr marL="0" lvl="1" indent="0">
              <a:spcBef>
                <a:spcPts val="600"/>
              </a:spcBef>
              <a:buNone/>
            </a:pPr>
            <a:r>
              <a:rPr lang="en-US" sz="3000" dirty="0" err="1">
                <a:solidFill>
                  <a:schemeClr val="accent2">
                    <a:lumMod val="50000"/>
                  </a:schemeClr>
                </a:solidFill>
                <a:latin typeface="+mj-lt"/>
              </a:rPr>
              <a:t>PutPage</a:t>
            </a:r>
            <a:r>
              <a:rPr lang="en-US" sz="3000" dirty="0">
                <a:solidFill>
                  <a:schemeClr val="accent2">
                    <a:lumMod val="50000"/>
                  </a:schemeClr>
                </a:solidFill>
                <a:latin typeface="+mj-lt"/>
              </a:rPr>
              <a:t>[0, 1024)</a:t>
            </a:r>
          </a:p>
          <a:p>
            <a:pPr marL="0" lvl="1" indent="0">
              <a:spcBef>
                <a:spcPts val="600"/>
              </a:spcBef>
              <a:buNone/>
            </a:pPr>
            <a:r>
              <a:rPr lang="en-US" sz="3000" dirty="0" err="1">
                <a:solidFill>
                  <a:srgbClr val="4472C4"/>
                </a:solidFill>
                <a:latin typeface="+mj-lt"/>
              </a:rPr>
              <a:t>ClearPage</a:t>
            </a:r>
            <a:r>
              <a:rPr lang="en-US" sz="3000" dirty="0">
                <a:solidFill>
                  <a:srgbClr val="4472C4"/>
                </a:solidFill>
                <a:latin typeface="+mj-lt"/>
              </a:rPr>
              <a:t>[512, 1536)</a:t>
            </a:r>
          </a:p>
          <a:p>
            <a:pPr marL="0" lvl="1" indent="0">
              <a:spcBef>
                <a:spcPts val="600"/>
              </a:spcBef>
              <a:buNone/>
            </a:pPr>
            <a:r>
              <a:rPr lang="en-US" sz="3000" dirty="0" err="1">
                <a:solidFill>
                  <a:srgbClr val="00B050"/>
                </a:solidFill>
                <a:latin typeface="+mj-lt"/>
              </a:rPr>
              <a:t>PutPage</a:t>
            </a:r>
            <a:r>
              <a:rPr lang="en-US" sz="3000" dirty="0">
                <a:solidFill>
                  <a:srgbClr val="00B050"/>
                </a:solidFill>
                <a:latin typeface="+mj-lt"/>
              </a:rPr>
              <a:t>[2048,2560)</a:t>
            </a:r>
          </a:p>
          <a:p>
            <a:pPr marL="0" indent="0">
              <a:spcBef>
                <a:spcPts val="600"/>
              </a:spcBef>
              <a:buNone/>
            </a:pPr>
            <a:r>
              <a:rPr lang="en-US" sz="3000" dirty="0" err="1">
                <a:solidFill>
                  <a:schemeClr val="bg1">
                    <a:alpha val="99000"/>
                  </a:schemeClr>
                </a:solidFill>
                <a:latin typeface="+mj-lt"/>
              </a:rPr>
              <a:t>GetPageRange</a:t>
            </a:r>
            <a:r>
              <a:rPr lang="en-US" sz="3000" dirty="0">
                <a:solidFill>
                  <a:schemeClr val="bg1">
                    <a:alpha val="99000"/>
                  </a:schemeClr>
                </a:solidFill>
                <a:latin typeface="+mj-lt"/>
              </a:rPr>
              <a:t>[0, 4096) returns valid data ranges:</a:t>
            </a:r>
          </a:p>
          <a:p>
            <a:pPr marL="0" lvl="1" indent="0">
              <a:spcBef>
                <a:spcPts val="600"/>
              </a:spcBef>
              <a:buNone/>
            </a:pPr>
            <a:r>
              <a:rPr lang="en-US" sz="3000" dirty="0">
                <a:solidFill>
                  <a:schemeClr val="bg1">
                    <a:alpha val="99000"/>
                  </a:schemeClr>
                </a:solidFill>
                <a:latin typeface="+mj-lt"/>
              </a:rPr>
              <a:t>[0,512) , [1536,2560)</a:t>
            </a:r>
          </a:p>
          <a:p>
            <a:pPr marL="0" indent="0">
              <a:spcBef>
                <a:spcPts val="600"/>
              </a:spcBef>
              <a:buNone/>
            </a:pPr>
            <a:r>
              <a:rPr lang="en-US" sz="3000" dirty="0" err="1">
                <a:solidFill>
                  <a:schemeClr val="bg1">
                    <a:alpha val="99000"/>
                  </a:schemeClr>
                </a:solidFill>
                <a:latin typeface="+mj-lt"/>
              </a:rPr>
              <a:t>GetBlob</a:t>
            </a:r>
            <a:r>
              <a:rPr lang="en-US" sz="3000" dirty="0">
                <a:solidFill>
                  <a:schemeClr val="bg1">
                    <a:alpha val="99000"/>
                  </a:schemeClr>
                </a:solidFill>
                <a:latin typeface="+mj-lt"/>
              </a:rPr>
              <a:t>[1000, 2048) returns:</a:t>
            </a:r>
          </a:p>
          <a:p>
            <a:pPr marL="0" lvl="1" indent="0">
              <a:spcBef>
                <a:spcPts val="600"/>
              </a:spcBef>
              <a:buNone/>
            </a:pPr>
            <a:r>
              <a:rPr lang="en-US" sz="3000" dirty="0">
                <a:solidFill>
                  <a:schemeClr val="bg1">
                    <a:alpha val="99000"/>
                  </a:schemeClr>
                </a:solidFill>
                <a:latin typeface="+mj-lt"/>
              </a:rPr>
              <a:t>All 0 for first 536 bytes</a:t>
            </a:r>
          </a:p>
          <a:p>
            <a:pPr marL="0" lvl="1" indent="0">
              <a:spcBef>
                <a:spcPts val="600"/>
              </a:spcBef>
              <a:buNone/>
            </a:pPr>
            <a:r>
              <a:rPr lang="en-US" sz="3000" dirty="0">
                <a:solidFill>
                  <a:schemeClr val="bg1">
                    <a:alpha val="99000"/>
                  </a:schemeClr>
                </a:solidFill>
                <a:latin typeface="+mj-lt"/>
              </a:rPr>
              <a:t>Next 512 bytes data stored in [1536,2048)</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4">
              <a:lumMod val="75000"/>
            </a:schemeClr>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2613743"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 name="Rectangle 2"/>
          <p:cNvSpPr/>
          <p:nvPr/>
        </p:nvSpPr>
        <p:spPr>
          <a:xfrm>
            <a:off x="3431357" y="803373"/>
            <a:ext cx="8760643" cy="140007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431357" y="2286179"/>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1357" y="2770611"/>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313090" y="3238567"/>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404864" y="3767086"/>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339583" y="4251518"/>
            <a:ext cx="8760643" cy="91154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8551689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2" end="2"/>
                                            </p:txEl>
                                          </p:spTgt>
                                        </p:tgtEl>
                                        <p:attrNameLst>
                                          <p:attrName>style.visibility</p:attrName>
                                        </p:attrNameLst>
                                      </p:cBhvr>
                                      <p:to>
                                        <p:strVal val="visible"/>
                                      </p:to>
                                    </p:set>
                                    <p:animEffect transition="in" filter="fade">
                                      <p:cBhvr>
                                        <p:cTn id="18" dur="500"/>
                                        <p:tgtEl>
                                          <p:spTgt spid="40">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10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4" end="4"/>
                                            </p:txEl>
                                          </p:spTgt>
                                        </p:tgtEl>
                                        <p:attrNameLst>
                                          <p:attrName>style.visibility</p:attrName>
                                        </p:attrNameLst>
                                      </p:cBhvr>
                                      <p:to>
                                        <p:strVal val="visible"/>
                                      </p:to>
                                    </p:set>
                                    <p:animEffect transition="in" filter="fade">
                                      <p:cBhvr>
                                        <p:cTn id="34" dur="500"/>
                                        <p:tgtEl>
                                          <p:spTgt spid="40">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10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0">
                                            <p:txEl>
                                              <p:pRg st="5" end="5"/>
                                            </p:txEl>
                                          </p:spTgt>
                                        </p:tgtEl>
                                        <p:attrNameLst>
                                          <p:attrName>style.visibility</p:attrName>
                                        </p:attrNameLst>
                                      </p:cBhvr>
                                      <p:to>
                                        <p:strVal val="visible"/>
                                      </p:to>
                                    </p:set>
                                    <p:animEffect transition="in" filter="fade">
                                      <p:cBhvr>
                                        <p:cTn id="45" dur="500"/>
                                        <p:tgtEl>
                                          <p:spTgt spid="40">
                                            <p:txEl>
                                              <p:pRg st="5" end="5"/>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fade">
                                      <p:cBhvr>
                                        <p:cTn id="51" dur="1000"/>
                                        <p:tgtEl>
                                          <p:spTgt spid="8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0">
                                            <p:txEl>
                                              <p:pRg st="6" end="6"/>
                                            </p:txEl>
                                          </p:spTgt>
                                        </p:tgtEl>
                                        <p:attrNameLst>
                                          <p:attrName>style.visibility</p:attrName>
                                        </p:attrNameLst>
                                      </p:cBhvr>
                                      <p:to>
                                        <p:strVal val="visible"/>
                                      </p:to>
                                    </p:set>
                                    <p:animEffect transition="in" filter="fade">
                                      <p:cBhvr>
                                        <p:cTn id="56" dur="500"/>
                                        <p:tgtEl>
                                          <p:spTgt spid="40">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6"/>
                                        </p:tgtEl>
                                        <p:attrNameLst>
                                          <p:attrName>style.visibility</p:attrName>
                                        </p:attrNameLst>
                                      </p:cBhvr>
                                      <p:to>
                                        <p:strVal val="visible"/>
                                      </p:to>
                                    </p:set>
                                    <p:animEffect transition="in" filter="fade">
                                      <p:cBhvr>
                                        <p:cTn id="62" dur="1000"/>
                                        <p:tgtEl>
                                          <p:spTgt spid="8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xEl>
                                              <p:pRg st="7" end="7"/>
                                            </p:txEl>
                                          </p:spTgt>
                                        </p:tgtEl>
                                        <p:attrNameLst>
                                          <p:attrName>style.visibility</p:attrName>
                                        </p:attrNameLst>
                                      </p:cBhvr>
                                      <p:to>
                                        <p:strVal val="visible"/>
                                      </p:to>
                                    </p:set>
                                    <p:animEffect transition="in" filter="fade">
                                      <p:cBhvr>
                                        <p:cTn id="67" dur="500"/>
                                        <p:tgtEl>
                                          <p:spTgt spid="40">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0">
                                            <p:txEl>
                                              <p:pRg st="8" end="8"/>
                                            </p:txEl>
                                          </p:spTgt>
                                        </p:tgtEl>
                                        <p:attrNameLst>
                                          <p:attrName>style.visibility</p:attrName>
                                        </p:attrNameLst>
                                      </p:cBhvr>
                                      <p:to>
                                        <p:strVal val="visible"/>
                                      </p:to>
                                    </p:set>
                                    <p:animEffect transition="in" filter="fade">
                                      <p:cBhvr>
                                        <p:cTn id="70" dur="500"/>
                                        <p:tgtEl>
                                          <p:spTgt spid="40">
                                            <p:txEl>
                                              <p:pRg st="8" end="8"/>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87"/>
                                        </p:tgtEl>
                                        <p:attrNameLst>
                                          <p:attrName>style.visibility</p:attrName>
                                        </p:attrNameLst>
                                      </p:cBhvr>
                                      <p:to>
                                        <p:strVal val="visible"/>
                                      </p:to>
                                    </p:set>
                                    <p:animEffect transition="in" filter="fade">
                                      <p:cBhvr>
                                        <p:cTn id="77" dur="250"/>
                                        <p:tgtEl>
                                          <p:spTgt spid="8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0">
                                            <p:txEl>
                                              <p:pRg st="9" end="9"/>
                                            </p:txEl>
                                          </p:spTgt>
                                        </p:tgtEl>
                                        <p:attrNameLst>
                                          <p:attrName>style.visibility</p:attrName>
                                        </p:attrNameLst>
                                      </p:cBhvr>
                                      <p:to>
                                        <p:strVal val="visible"/>
                                      </p:to>
                                    </p:set>
                                    <p:animEffect transition="in" filter="fade">
                                      <p:cBhvr>
                                        <p:cTn id="82" dur="500"/>
                                        <p:tgtEl>
                                          <p:spTgt spid="40">
                                            <p:txEl>
                                              <p:pRg st="9" end="9"/>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xEl>
                                              <p:pRg st="10" end="10"/>
                                            </p:txEl>
                                          </p:spTgt>
                                        </p:tgtEl>
                                        <p:attrNameLst>
                                          <p:attrName>style.visibility</p:attrName>
                                        </p:attrNameLst>
                                      </p:cBhvr>
                                      <p:to>
                                        <p:strVal val="visible"/>
                                      </p:to>
                                    </p:set>
                                    <p:animEffect transition="in" filter="fade">
                                      <p:cBhvr>
                                        <p:cTn id="88" dur="500"/>
                                        <p:tgtEl>
                                          <p:spTgt spid="40">
                                            <p:txEl>
                                              <p:pRg st="10" end="10"/>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40">
                                            <p:txEl>
                                              <p:pRg st="11" end="11"/>
                                            </p:txEl>
                                          </p:spTgt>
                                        </p:tgtEl>
                                        <p:attrNameLst>
                                          <p:attrName>style.visibility</p:attrName>
                                        </p:attrNameLst>
                                      </p:cBhvr>
                                      <p:to>
                                        <p:strVal val="visible"/>
                                      </p:to>
                                    </p:set>
                                    <p:animEffect transition="in" filter="fade">
                                      <p:cBhvr>
                                        <p:cTn id="91" dur="500"/>
                                        <p:tgtEl>
                                          <p:spTgt spid="40">
                                            <p:txEl>
                                              <p:pRg st="11" end="11"/>
                                            </p:txEl>
                                          </p:spTgt>
                                        </p:tgtEl>
                                      </p:cBhvr>
                                    </p:animEffect>
                                  </p:childTnLst>
                                </p:cTn>
                              </p:par>
                              <p:par>
                                <p:cTn id="92" presetID="10" presetClass="exit" presetSubtype="0" fill="hold" nodeType="withEffect">
                                  <p:stCondLst>
                                    <p:cond delay="0"/>
                                  </p:stCondLst>
                                  <p:childTnLst>
                                    <p:animEffect transition="out" filter="fade">
                                      <p:cBhvr>
                                        <p:cTn id="93" dur="500"/>
                                        <p:tgtEl>
                                          <p:spTgt spid="87"/>
                                        </p:tgtEl>
                                      </p:cBhvr>
                                    </p:animEffect>
                                    <p:set>
                                      <p:cBhvr>
                                        <p:cTn id="94" dur="1" fill="hold">
                                          <p:stCondLst>
                                            <p:cond delay="499"/>
                                          </p:stCondLst>
                                        </p:cTn>
                                        <p:tgtEl>
                                          <p:spTgt spid="87"/>
                                        </p:tgtEl>
                                        <p:attrNameLst>
                                          <p:attrName>style.visibility</p:attrName>
                                        </p:attrNameLst>
                                      </p:cBhvr>
                                      <p:to>
                                        <p:strVal val="hidden"/>
                                      </p:to>
                                    </p:se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90"/>
                                        </p:tgtEl>
                                        <p:attrNameLst>
                                          <p:attrName>style.visibility</p:attrName>
                                        </p:attrNameLst>
                                      </p:cBhvr>
                                      <p:to>
                                        <p:strVal val="visible"/>
                                      </p:to>
                                    </p:set>
                                    <p:animEffect transition="in" filter="fade">
                                      <p:cBhvr>
                                        <p:cTn id="9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0" grpId="0" animBg="1"/>
      <p:bldP spid="79" grpId="0" animBg="1"/>
      <p:bldP spid="80" grpId="0" animBg="1"/>
      <p:bldP spid="86" grpId="0" animBg="1"/>
      <p:bldP spid="3" grpId="0" animBg="1"/>
      <p:bldP spid="42" grpId="0" animBg="1"/>
      <p:bldP spid="44" grpId="0" animBg="1"/>
      <p:bldP spid="45" grpId="0" animBg="1"/>
      <p:bldP spid="46" grpId="0" animBg="1"/>
      <p:bldP spid="4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Random Read/Write</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9" name="Content Placeholder 2"/>
          <p:cNvSpPr txBox="1">
            <a:spLocks/>
          </p:cNvSpPr>
          <p:nvPr/>
        </p:nvSpPr>
        <p:spPr>
          <a:xfrm>
            <a:off x="3184405" y="2627621"/>
            <a:ext cx="9007595" cy="2229640"/>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252000" lvl="1" indent="0">
              <a:spcBef>
                <a:spcPts val="0"/>
              </a:spcBef>
              <a:buNone/>
            </a:pPr>
            <a:r>
              <a:rPr lang="en-US" sz="4400" dirty="0">
                <a:solidFill>
                  <a:schemeClr val="bg1">
                    <a:alpha val="99000"/>
                  </a:schemeClr>
                </a:solidFill>
                <a:latin typeface="+mj-lt"/>
              </a:rPr>
              <a:t>Sparse storage:</a:t>
            </a:r>
          </a:p>
          <a:p>
            <a:pPr marL="252000" lvl="1" indent="0">
              <a:spcBef>
                <a:spcPts val="0"/>
              </a:spcBef>
              <a:buNone/>
            </a:pPr>
            <a:r>
              <a:rPr lang="en-US" sz="4400" dirty="0">
                <a:solidFill>
                  <a:schemeClr val="bg1">
                    <a:alpha val="99000"/>
                  </a:schemeClr>
                </a:solidFill>
                <a:latin typeface="+mj-lt"/>
              </a:rPr>
              <a:t>Only charged for pages with data stored in them</a:t>
            </a:r>
          </a:p>
        </p:txBody>
      </p:sp>
      <p:pic>
        <p:nvPicPr>
          <p:cNvPr id="37" name="Picture 36"/>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27233283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NZ" dirty="0"/>
              <a:t>Shared Access Signatures</a:t>
            </a:r>
          </a:p>
        </p:txBody>
      </p:sp>
      <p:sp>
        <p:nvSpPr>
          <p:cNvPr id="3" name="Content Placeholder 2"/>
          <p:cNvSpPr>
            <a:spLocks noGrp="1"/>
          </p:cNvSpPr>
          <p:nvPr>
            <p:ph sz="quarter" idx="10"/>
          </p:nvPr>
        </p:nvSpPr>
        <p:spPr>
          <a:prstGeom prst="rect">
            <a:avLst/>
          </a:prstGeom>
        </p:spPr>
        <p:txBody>
          <a:bodyPr anchor="ctr">
            <a:normAutofit/>
          </a:bodyPr>
          <a:lstStyle/>
          <a:p>
            <a:pPr marL="252000" indent="0" algn="l">
              <a:spcBef>
                <a:spcPts val="1200"/>
              </a:spcBef>
              <a:buNone/>
            </a:pPr>
            <a:r>
              <a:rPr lang="en-NZ" sz="2800" dirty="0"/>
              <a:t>Fine grain access rights to blobs and containers</a:t>
            </a:r>
          </a:p>
          <a:p>
            <a:pPr marL="252000" indent="0" algn="l">
              <a:spcBef>
                <a:spcPts val="1200"/>
              </a:spcBef>
              <a:buNone/>
            </a:pPr>
            <a:r>
              <a:rPr lang="en-NZ" sz="2800" dirty="0"/>
              <a:t>Sign URL with storage key – permit elevated rights</a:t>
            </a:r>
          </a:p>
        </p:txBody>
      </p:sp>
    </p:spTree>
    <p:extLst>
      <p:ext uri="{BB962C8B-B14F-4D97-AF65-F5344CB8AC3E}">
        <p14:creationId xmlns:p14="http://schemas.microsoft.com/office/powerpoint/2010/main" val="323961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422902" y="3873501"/>
            <a:ext cx="11346197" cy="950913"/>
          </a:xfrm>
        </p:spPr>
        <p:txBody>
          <a:bodyPr/>
          <a:lstStyle/>
          <a:p>
            <a:pPr>
              <a:tabLst>
                <a:tab pos="11139488" algn="r"/>
              </a:tabLst>
            </a:pPr>
            <a:r>
              <a:rPr lang="en-NZ" sz="3200" spc="-51" dirty="0"/>
              <a:t>Ad-hoc:	Policy based:</a:t>
            </a:r>
            <a:br>
              <a:rPr lang="en-NZ" sz="4000" spc="-51" dirty="0"/>
            </a:br>
            <a:r>
              <a:rPr lang="en-NZ" sz="4000" spc="-51" dirty="0"/>
              <a:t>Stored Access Policy	Shared Access Signature</a:t>
            </a:r>
          </a:p>
          <a:p>
            <a:endParaRPr lang="en-US" dirty="0"/>
          </a:p>
        </p:txBody>
      </p:sp>
      <p:sp>
        <p:nvSpPr>
          <p:cNvPr id="2" name="Title 1"/>
          <p:cNvSpPr>
            <a:spLocks noGrp="1"/>
          </p:cNvSpPr>
          <p:nvPr>
            <p:ph type="title"/>
          </p:nvPr>
        </p:nvSpPr>
        <p:spPr>
          <a:prstGeom prst="rect">
            <a:avLst/>
          </a:prstGeom>
        </p:spPr>
        <p:txBody>
          <a:bodyPr>
            <a:normAutofit fontScale="90000"/>
          </a:bodyPr>
          <a:lstStyle/>
          <a:p>
            <a:r>
              <a:rPr lang="en-NZ" dirty="0"/>
              <a:t>Shared Access Signatures – Two broad approaches</a:t>
            </a:r>
          </a:p>
        </p:txBody>
      </p:sp>
    </p:spTree>
    <p:extLst>
      <p:ext uri="{BB962C8B-B14F-4D97-AF65-F5344CB8AC3E}">
        <p14:creationId xmlns:p14="http://schemas.microsoft.com/office/powerpoint/2010/main" val="79154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normAutofit fontScale="90000"/>
          </a:bodyPr>
          <a:lstStyle/>
          <a:p>
            <a:r>
              <a:rPr lang="en-US" dirty="0"/>
              <a:t>Azure </a:t>
            </a:r>
            <a:r>
              <a:rPr lang="ko-KR" altLang="en-US" dirty="0"/>
              <a:t>저장소 아키텍처</a:t>
            </a:r>
            <a:endParaRPr lang="en-US" dirty="0"/>
          </a:p>
        </p:txBody>
      </p:sp>
      <p:sp>
        <p:nvSpPr>
          <p:cNvPr id="20" name="TextBox 19"/>
          <p:cNvSpPr txBox="1"/>
          <p:nvPr/>
        </p:nvSpPr>
        <p:spPr>
          <a:xfrm>
            <a:off x="872295"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1" name="TextBox 30"/>
          <p:cNvSpPr txBox="1"/>
          <p:nvPr/>
        </p:nvSpPr>
        <p:spPr>
          <a:xfrm>
            <a:off x="3451600"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2" name="TextBox 31"/>
          <p:cNvSpPr txBox="1"/>
          <p:nvPr/>
        </p:nvSpPr>
        <p:spPr>
          <a:xfrm>
            <a:off x="6235923"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cxnSp>
        <p:nvCxnSpPr>
          <p:cNvPr id="14" name="Straight Arrow Connector 13"/>
          <p:cNvCxnSpPr>
            <a:stCxn id="7" idx="0"/>
            <a:endCxn id="20" idx="2"/>
          </p:cNvCxnSpPr>
          <p:nvPr/>
        </p:nvCxnSpPr>
        <p:spPr>
          <a:xfrm flipV="1">
            <a:off x="1594407"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9" idx="0"/>
            <a:endCxn id="32" idx="2"/>
          </p:cNvCxnSpPr>
          <p:nvPr/>
        </p:nvCxnSpPr>
        <p:spPr>
          <a:xfrm flipV="1">
            <a:off x="6958036" y="2170980"/>
            <a:ext cx="0"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0"/>
            <a:endCxn id="31" idx="2"/>
          </p:cNvCxnSpPr>
          <p:nvPr/>
        </p:nvCxnSpPr>
        <p:spPr>
          <a:xfrm flipV="1">
            <a:off x="4173712"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bwMode="auto">
          <a:xfrm>
            <a:off x="361059" y="3507235"/>
            <a:ext cx="11469883" cy="71176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Massive Scale Out &amp; Auto Load Balancing Index Layer</a:t>
            </a:r>
          </a:p>
        </p:txBody>
      </p:sp>
      <p:sp>
        <p:nvSpPr>
          <p:cNvPr id="6" name="Rectangle 5"/>
          <p:cNvSpPr/>
          <p:nvPr/>
        </p:nvSpPr>
        <p:spPr bwMode="auto">
          <a:xfrm>
            <a:off x="361059" y="4291079"/>
            <a:ext cx="11469883" cy="7747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Distributed Replication Layer</a:t>
            </a:r>
          </a:p>
        </p:txBody>
      </p:sp>
      <p:sp>
        <p:nvSpPr>
          <p:cNvPr id="7" name="Rectangle 6"/>
          <p:cNvSpPr/>
          <p:nvPr/>
        </p:nvSpPr>
        <p:spPr bwMode="auto">
          <a:xfrm>
            <a:off x="361059" y="2755918"/>
            <a:ext cx="2466696"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Blob Head</a:t>
            </a:r>
          </a:p>
        </p:txBody>
      </p:sp>
      <p:sp>
        <p:nvSpPr>
          <p:cNvPr id="9" name="Rectangle 8"/>
          <p:cNvSpPr/>
          <p:nvPr/>
        </p:nvSpPr>
        <p:spPr bwMode="auto">
          <a:xfrm>
            <a:off x="5519669" y="2755918"/>
            <a:ext cx="2876733"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Queue Head</a:t>
            </a:r>
          </a:p>
        </p:txBody>
      </p:sp>
      <p:sp>
        <p:nvSpPr>
          <p:cNvPr id="10" name="Rectangle 9"/>
          <p:cNvSpPr/>
          <p:nvPr/>
        </p:nvSpPr>
        <p:spPr bwMode="auto">
          <a:xfrm>
            <a:off x="2904615" y="2755918"/>
            <a:ext cx="2538194"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Table Head</a:t>
            </a:r>
          </a:p>
        </p:txBody>
      </p:sp>
      <p:grpSp>
        <p:nvGrpSpPr>
          <p:cNvPr id="170" name="Group 169"/>
          <p:cNvGrpSpPr/>
          <p:nvPr/>
        </p:nvGrpSpPr>
        <p:grpSpPr>
          <a:xfrm>
            <a:off x="8473262" y="1792211"/>
            <a:ext cx="3357680" cy="1642948"/>
            <a:chOff x="8473262" y="1792211"/>
            <a:chExt cx="3357680" cy="1642948"/>
          </a:xfrm>
        </p:grpSpPr>
        <p:sp>
          <p:nvSpPr>
            <p:cNvPr id="11" name="Rectangle 10"/>
            <p:cNvSpPr/>
            <p:nvPr/>
          </p:nvSpPr>
          <p:spPr bwMode="auto">
            <a:xfrm>
              <a:off x="8473262" y="2755918"/>
              <a:ext cx="3357680"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File Share Head</a:t>
              </a:r>
            </a:p>
          </p:txBody>
        </p:sp>
        <p:sp>
          <p:nvSpPr>
            <p:cNvPr id="33" name="TextBox 32"/>
            <p:cNvSpPr txBox="1"/>
            <p:nvPr/>
          </p:nvSpPr>
          <p:spPr>
            <a:xfrm>
              <a:off x="8707352" y="1793574"/>
              <a:ext cx="1444226"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4" name="TextBox 33"/>
            <p:cNvSpPr txBox="1"/>
            <p:nvPr/>
          </p:nvSpPr>
          <p:spPr>
            <a:xfrm>
              <a:off x="10275526" y="1792211"/>
              <a:ext cx="1321326" cy="381494"/>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SMB</a:t>
              </a:r>
            </a:p>
          </p:txBody>
        </p:sp>
        <p:cxnSp>
          <p:nvCxnSpPr>
            <p:cNvPr id="29" name="Straight Arrow Connector 28"/>
            <p:cNvCxnSpPr>
              <a:stCxn id="11" idx="0"/>
              <a:endCxn id="33" idx="2"/>
            </p:cNvCxnSpPr>
            <p:nvPr/>
          </p:nvCxnSpPr>
          <p:spPr>
            <a:xfrm flipH="1" flipV="1">
              <a:off x="9429465" y="2172343"/>
              <a:ext cx="722637" cy="583575"/>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0"/>
              <a:endCxn id="34" idx="2"/>
            </p:cNvCxnSpPr>
            <p:nvPr/>
          </p:nvCxnSpPr>
          <p:spPr>
            <a:xfrm flipV="1">
              <a:off x="10152102" y="2173705"/>
              <a:ext cx="784087" cy="582213"/>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348096" y="3435159"/>
            <a:ext cx="11482845" cy="783844"/>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25756" y="1792211"/>
            <a:ext cx="8070646" cy="1642948"/>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059" y="4291079"/>
            <a:ext cx="11469882" cy="774710"/>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4221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0" nodeType="withEffect">
                                  <p:stCondLst>
                                    <p:cond delay="0"/>
                                  </p:stCondLst>
                                  <p:childTnLst>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10" presetClass="entr" presetSubtype="0" fill="hold" grpId="1"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70"/>
                                        </p:tgtEl>
                                        <p:attrNameLst>
                                          <p:attrName>style.visibility</p:attrName>
                                        </p:attrNameLst>
                                      </p:cBhvr>
                                      <p:to>
                                        <p:strVal val="visible"/>
                                      </p:to>
                                    </p:set>
                                    <p:anim calcmode="lin" valueType="num">
                                      <p:cBhvr additive="base">
                                        <p:cTn id="26" dur="500" fill="hold"/>
                                        <p:tgtEl>
                                          <p:spTgt spid="170"/>
                                        </p:tgtEl>
                                        <p:attrNameLst>
                                          <p:attrName>ppt_x</p:attrName>
                                        </p:attrNameLst>
                                      </p:cBhvr>
                                      <p:tavLst>
                                        <p:tav tm="0">
                                          <p:val>
                                            <p:strVal val="1+#ppt_w/2"/>
                                          </p:val>
                                        </p:tav>
                                        <p:tav tm="100000">
                                          <p:val>
                                            <p:strVal val="#ppt_x"/>
                                          </p:val>
                                        </p:tav>
                                      </p:tavLst>
                                    </p:anim>
                                    <p:anim calcmode="lin" valueType="num">
                                      <p:cBhvr additive="base">
                                        <p:cTn id="27" dur="500" fill="hold"/>
                                        <p:tgtEl>
                                          <p:spTgt spid="170"/>
                                        </p:tgtEl>
                                        <p:attrNameLst>
                                          <p:attrName>ppt_y</p:attrName>
                                        </p:attrNameLst>
                                      </p:cBhvr>
                                      <p:tavLst>
                                        <p:tav tm="0">
                                          <p:val>
                                            <p:strVal val="#ppt_y"/>
                                          </p:val>
                                        </p:tav>
                                        <p:tav tm="100000">
                                          <p:val>
                                            <p:strVal val="#ppt_y"/>
                                          </p:val>
                                        </p:tav>
                                      </p:tavLst>
                                    </p:anim>
                                  </p:childTnLst>
                                </p:cTn>
                              </p:par>
                              <p:par>
                                <p:cTn id="28" presetID="10" presetClass="entr" presetSubtype="0" fill="hold" grpId="3"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23"/>
                                        </p:tgtEl>
                                      </p:cBhvr>
                                    </p:animEffect>
                                    <p:set>
                                      <p:cBhvr>
                                        <p:cTn id="35" dur="1" fill="hold">
                                          <p:stCondLst>
                                            <p:cond delay="499"/>
                                          </p:stCondLst>
                                        </p:cTn>
                                        <p:tgtEl>
                                          <p:spTgt spid="23"/>
                                        </p:tgtEl>
                                        <p:attrNameLst>
                                          <p:attrName>style.visibility</p:attrName>
                                        </p:attrNameLst>
                                      </p:cBhvr>
                                      <p:to>
                                        <p:strVal val="hidden"/>
                                      </p:to>
                                    </p:set>
                                  </p:childTnLst>
                                </p:cTn>
                              </p:par>
                              <p:par>
                                <p:cTn id="36" presetID="10" presetClass="exit" presetSubtype="0" fill="hold" grpId="2" nodeType="withEffect">
                                  <p:stCondLst>
                                    <p:cond delay="0"/>
                                  </p:stCondLst>
                                  <p:childTnLst>
                                    <p:animEffect transition="out" filter="fade">
                                      <p:cBhvr>
                                        <p:cTn id="37" dur="500"/>
                                        <p:tgtEl>
                                          <p:spTgt spid="21"/>
                                        </p:tgtEl>
                                      </p:cBhvr>
                                    </p:animEffect>
                                    <p:set>
                                      <p:cBhvr>
                                        <p:cTn id="38" dur="1" fill="hold">
                                          <p:stCondLst>
                                            <p:cond delay="499"/>
                                          </p:stCondLst>
                                        </p:cTn>
                                        <p:tgtEl>
                                          <p:spTgt spid="21"/>
                                        </p:tgtEl>
                                        <p:attrNameLst>
                                          <p:attrName>style.visibility</p:attrName>
                                        </p:attrNameLst>
                                      </p:cBhvr>
                                      <p:to>
                                        <p:strVal val="hidden"/>
                                      </p:to>
                                    </p:set>
                                  </p:childTnLst>
                                </p:cTn>
                              </p:par>
                              <p:par>
                                <p:cTn id="39" presetID="10" presetClass="exit" presetSubtype="0" fill="hold" grpId="2"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animBg="1"/>
      <p:bldP spid="23" grpId="0" animBg="1"/>
      <p:bldP spid="23" grpId="1" animBg="1"/>
      <p:bldP spid="24" grpId="0" animBg="1"/>
      <p:bldP spid="24" grpId="1" animBg="1"/>
      <p:bldP spid="24" grpId="2" animBg="1"/>
      <p:bldP spid="24" grpId="3"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NZ" sz="4000" dirty="0"/>
              <a:t>Shared Access Signatures – Revocation</a:t>
            </a:r>
          </a:p>
        </p:txBody>
      </p:sp>
      <p:sp>
        <p:nvSpPr>
          <p:cNvPr id="3" name="Content Placeholder 2"/>
          <p:cNvSpPr>
            <a:spLocks noGrp="1"/>
          </p:cNvSpPr>
          <p:nvPr>
            <p:ph sz="quarter" idx="10"/>
          </p:nvPr>
        </p:nvSpPr>
        <p:spPr>
          <a:prstGeom prst="rect">
            <a:avLst/>
          </a:prstGeom>
        </p:spPr>
        <p:txBody>
          <a:bodyPr>
            <a:normAutofit/>
          </a:bodyPr>
          <a:lstStyle/>
          <a:p>
            <a:pPr marL="252000" lvl="1" indent="0">
              <a:spcBef>
                <a:spcPts val="1200"/>
              </a:spcBef>
              <a:buNone/>
            </a:pPr>
            <a:endParaRPr lang="en-NZ" sz="2800" spc="-51" dirty="0">
              <a:latin typeface="+mj-lt"/>
            </a:endParaRPr>
          </a:p>
          <a:p>
            <a:pPr marL="252000" lvl="1" indent="0">
              <a:spcBef>
                <a:spcPts val="1200"/>
              </a:spcBef>
              <a:buNone/>
            </a:pPr>
            <a:r>
              <a:rPr lang="en-NZ" sz="2800" spc="-51" dirty="0">
                <a:latin typeface="+mj-lt"/>
              </a:rPr>
              <a:t>Use short time periods and re-issue</a:t>
            </a:r>
          </a:p>
          <a:p>
            <a:pPr marL="252000" lvl="1" indent="0">
              <a:spcBef>
                <a:spcPts val="1200"/>
              </a:spcBef>
              <a:buNone/>
            </a:pPr>
            <a:r>
              <a:rPr lang="en-NZ" sz="2800" spc="-51" dirty="0">
                <a:latin typeface="+mj-lt"/>
              </a:rPr>
              <a:t>Use container level policy that can be deleted</a:t>
            </a:r>
          </a:p>
        </p:txBody>
      </p:sp>
    </p:spTree>
    <p:extLst>
      <p:ext uri="{BB962C8B-B14F-4D97-AF65-F5344CB8AC3E}">
        <p14:creationId xmlns:p14="http://schemas.microsoft.com/office/powerpoint/2010/main" val="43675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dirty="0"/>
          </a:p>
          <a:p>
            <a:pPr marL="0" indent="0" algn="l">
              <a:spcBef>
                <a:spcPts val="1200"/>
              </a:spcBef>
              <a:buNone/>
            </a:pPr>
            <a:r>
              <a:rPr lang="en-NZ" sz="2800" b="1" dirty="0">
                <a:latin typeface="+mn-lt"/>
              </a:rPr>
              <a:t>Create Short Dated Shared Access Signature</a:t>
            </a:r>
          </a:p>
          <a:p>
            <a:pPr marL="252000" lvl="1" indent="0">
              <a:lnSpc>
                <a:spcPct val="110000"/>
              </a:lnSpc>
              <a:spcBef>
                <a:spcPts val="1200"/>
              </a:spcBef>
              <a:buNone/>
            </a:pPr>
            <a:r>
              <a:rPr lang="en-US" sz="2800" spc="-51" dirty="0">
                <a:latin typeface="+mj-lt"/>
              </a:rPr>
              <a:t>Signed resource </a:t>
            </a:r>
            <a:r>
              <a:rPr lang="en-NZ" sz="2800" spc="-51" dirty="0">
                <a:latin typeface="+mj-lt"/>
              </a:rPr>
              <a:t>Blob or Container</a:t>
            </a:r>
          </a:p>
          <a:p>
            <a:pPr marL="252000" lvl="1" indent="0">
              <a:lnSpc>
                <a:spcPct val="110000"/>
              </a:lnSpc>
              <a:spcBef>
                <a:spcPts val="1200"/>
              </a:spcBef>
              <a:buNone/>
            </a:pPr>
            <a:r>
              <a:rPr lang="en-US" sz="2800" spc="-51" dirty="0" err="1">
                <a:latin typeface="+mj-lt"/>
              </a:rPr>
              <a:t>AccessPolicy</a:t>
            </a:r>
            <a:r>
              <a:rPr lang="en-US" sz="2800" spc="-51" dirty="0">
                <a:latin typeface="+mj-lt"/>
              </a:rPr>
              <a:t> </a:t>
            </a:r>
            <a:r>
              <a:rPr lang="en-NZ" sz="2800" spc="-51" dirty="0">
                <a:latin typeface="+mj-lt"/>
              </a:rPr>
              <a:t>Start, Expiry and Permissions</a:t>
            </a:r>
          </a:p>
          <a:p>
            <a:pPr marL="252000" lvl="1" indent="0">
              <a:lnSpc>
                <a:spcPct val="110000"/>
              </a:lnSpc>
              <a:spcBef>
                <a:spcPts val="1200"/>
              </a:spcBef>
              <a:buNone/>
            </a:pPr>
            <a:r>
              <a:rPr lang="en-US" sz="2800" spc="-51" dirty="0">
                <a:latin typeface="+mj-lt"/>
              </a:rPr>
              <a:t>Signature </a:t>
            </a:r>
            <a:r>
              <a:rPr lang="en-NZ" sz="2800" spc="-51" dirty="0">
                <a:latin typeface="+mj-lt"/>
              </a:rPr>
              <a:t>HMAC-SHA256 of above fields</a:t>
            </a:r>
            <a:endParaRPr lang="en-NZ" sz="2800" dirty="0">
              <a:latin typeface="+mj-lt"/>
            </a:endParaRPr>
          </a:p>
        </p:txBody>
      </p:sp>
    </p:spTree>
    <p:extLst>
      <p:ext uri="{BB962C8B-B14F-4D97-AF65-F5344CB8AC3E}">
        <p14:creationId xmlns:p14="http://schemas.microsoft.com/office/powerpoint/2010/main" val="74618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3200" dirty="0"/>
          </a:p>
          <a:p>
            <a:pPr marL="0" indent="0" algn="l">
              <a:spcBef>
                <a:spcPts val="1200"/>
              </a:spcBef>
              <a:buNone/>
            </a:pPr>
            <a:r>
              <a:rPr lang="en-NZ" sz="2800" b="1" dirty="0">
                <a:latin typeface="+mn-lt"/>
              </a:rPr>
              <a:t>Use case</a:t>
            </a:r>
          </a:p>
          <a:p>
            <a:pPr marL="252000" lvl="1" indent="0">
              <a:lnSpc>
                <a:spcPct val="110000"/>
              </a:lnSpc>
              <a:spcBef>
                <a:spcPts val="1200"/>
              </a:spcBef>
              <a:buNone/>
            </a:pPr>
            <a:r>
              <a:rPr lang="en-NZ" sz="2800" spc="-51" dirty="0">
                <a:latin typeface="+mj-lt"/>
              </a:rPr>
              <a:t>Single use URLs</a:t>
            </a:r>
          </a:p>
          <a:p>
            <a:pPr marL="252000" lvl="1" indent="0">
              <a:lnSpc>
                <a:spcPct val="110000"/>
              </a:lnSpc>
              <a:spcBef>
                <a:spcPts val="1200"/>
              </a:spcBef>
              <a:buNone/>
            </a:pPr>
            <a:r>
              <a:rPr lang="en-NZ" sz="2800" spc="-51" dirty="0">
                <a:latin typeface="+mj-lt"/>
              </a:rPr>
              <a:t>E.g. Provide </a:t>
            </a:r>
            <a:r>
              <a:rPr lang="en-NZ" sz="3200" spc="-51" dirty="0">
                <a:latin typeface="+mj-lt"/>
              </a:rPr>
              <a:t>URL to mobile client to upload to container </a:t>
            </a:r>
          </a:p>
        </p:txBody>
      </p:sp>
    </p:spTree>
    <p:extLst>
      <p:ext uri="{BB962C8B-B14F-4D97-AF65-F5344CB8AC3E}">
        <p14:creationId xmlns:p14="http://schemas.microsoft.com/office/powerpoint/2010/main" val="173015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Shared Access Signatures</a:t>
            </a:r>
            <a:br>
              <a:rPr lang="en-NZ" dirty="0"/>
            </a:br>
            <a:r>
              <a:rPr lang="en-NZ" sz="4400" dirty="0"/>
              <a:t>Ad Hoc Signatures</a:t>
            </a:r>
          </a:p>
        </p:txBody>
      </p:sp>
      <p:sp>
        <p:nvSpPr>
          <p:cNvPr id="5" name="Rectangle 4"/>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sr=c&amp;st=2009-02-09T08:20Z&amp;se=2009-02-10T08:30Z&amp;sp=w</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 dD80ihBh5jfNpymO5Hg1IdiJIEvHcJpCMiCMnN%2fRnbI%3d</a:t>
            </a:r>
            <a:endParaRPr lang="en-US" sz="2800" spc="-51"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2063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Policy Based 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spcBef>
                <a:spcPts val="1200"/>
              </a:spcBef>
              <a:buNone/>
            </a:pPr>
            <a:endParaRPr lang="en-NZ" sz="2800" b="1" dirty="0">
              <a:latin typeface="+mn-lt"/>
            </a:endParaRPr>
          </a:p>
          <a:p>
            <a:pPr marL="0" indent="0">
              <a:spcBef>
                <a:spcPts val="1200"/>
              </a:spcBef>
              <a:buNone/>
            </a:pPr>
            <a:r>
              <a:rPr lang="en-NZ" sz="2800" b="1" dirty="0">
                <a:latin typeface="+mn-lt"/>
              </a:rPr>
              <a:t>Create Container Level Policy</a:t>
            </a:r>
            <a:endParaRPr lang="en-NZ" sz="2800" b="1" dirty="0"/>
          </a:p>
          <a:p>
            <a:pPr marL="252000" lvl="1" indent="0">
              <a:lnSpc>
                <a:spcPct val="110000"/>
              </a:lnSpc>
              <a:spcBef>
                <a:spcPts val="1200"/>
              </a:spcBef>
              <a:buNone/>
            </a:pPr>
            <a:r>
              <a:rPr lang="en-NZ" sz="2800" spc="-51" dirty="0">
                <a:latin typeface="+mj-lt"/>
              </a:rPr>
              <a:t>Specify </a:t>
            </a:r>
            <a:r>
              <a:rPr lang="en-US" sz="2800" spc="-51" dirty="0" err="1">
                <a:latin typeface="+mj-lt"/>
              </a:rPr>
              <a:t>StartTime</a:t>
            </a:r>
            <a:r>
              <a:rPr lang="en-US" sz="2800" spc="-51" dirty="0">
                <a:latin typeface="+mj-lt"/>
              </a:rPr>
              <a:t>, </a:t>
            </a:r>
            <a:r>
              <a:rPr lang="en-US" sz="2800" spc="-51" dirty="0" err="1">
                <a:latin typeface="+mj-lt"/>
              </a:rPr>
              <a:t>ExpiryTime</a:t>
            </a:r>
            <a:r>
              <a:rPr lang="en-US" sz="2800" spc="-51" dirty="0">
                <a:latin typeface="+mj-lt"/>
              </a:rPr>
              <a:t>, Permissions</a:t>
            </a:r>
            <a:endParaRPr lang="en-NZ" sz="2800" spc="-51" dirty="0">
              <a:latin typeface="+mj-lt"/>
            </a:endParaRPr>
          </a:p>
        </p:txBody>
      </p:sp>
    </p:spTree>
    <p:extLst>
      <p:ext uri="{BB962C8B-B14F-4D97-AF65-F5344CB8AC3E}">
        <p14:creationId xmlns:p14="http://schemas.microsoft.com/office/powerpoint/2010/main" val="339538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Policy Based 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b="1" dirty="0">
              <a:latin typeface="+mn-lt"/>
            </a:endParaRPr>
          </a:p>
          <a:p>
            <a:pPr marL="0" indent="0" algn="l">
              <a:spcBef>
                <a:spcPts val="1200"/>
              </a:spcBef>
              <a:buNone/>
            </a:pPr>
            <a:r>
              <a:rPr lang="en-NZ" sz="2800" b="1" dirty="0">
                <a:latin typeface="+mn-lt"/>
              </a:rPr>
              <a:t>Create Shared Access Signature URL</a:t>
            </a:r>
          </a:p>
          <a:p>
            <a:pPr marL="252000" lvl="1" indent="0">
              <a:lnSpc>
                <a:spcPct val="110000"/>
              </a:lnSpc>
              <a:spcBef>
                <a:spcPts val="1200"/>
              </a:spcBef>
              <a:buNone/>
            </a:pPr>
            <a:r>
              <a:rPr lang="en-US" sz="2800" spc="-51" dirty="0">
                <a:latin typeface="+mj-lt"/>
              </a:rPr>
              <a:t>Signed resource </a:t>
            </a:r>
            <a:r>
              <a:rPr lang="en-NZ" sz="2800" spc="-51" dirty="0">
                <a:latin typeface="+mj-lt"/>
              </a:rPr>
              <a:t>Blob or Container</a:t>
            </a:r>
          </a:p>
          <a:p>
            <a:pPr marL="252000" lvl="1" indent="0">
              <a:lnSpc>
                <a:spcPct val="110000"/>
              </a:lnSpc>
              <a:spcBef>
                <a:spcPts val="1200"/>
              </a:spcBef>
              <a:buNone/>
            </a:pPr>
            <a:r>
              <a:rPr lang="en-US" sz="2800" spc="-51" dirty="0">
                <a:latin typeface="+mj-lt"/>
              </a:rPr>
              <a:t>Signed identifier </a:t>
            </a:r>
            <a:r>
              <a:rPr lang="en-NZ" sz="2800" spc="-51" dirty="0">
                <a:latin typeface="+mj-lt"/>
              </a:rPr>
              <a:t>Optional pointer to container policy</a:t>
            </a:r>
          </a:p>
          <a:p>
            <a:pPr marL="252000" lvl="1" indent="0">
              <a:lnSpc>
                <a:spcPct val="110000"/>
              </a:lnSpc>
              <a:spcBef>
                <a:spcPts val="1200"/>
              </a:spcBef>
              <a:buNone/>
            </a:pPr>
            <a:r>
              <a:rPr lang="en-US" sz="2800" spc="-51" dirty="0">
                <a:latin typeface="+mj-lt"/>
              </a:rPr>
              <a:t>Signature </a:t>
            </a:r>
            <a:r>
              <a:rPr lang="en-NZ" sz="2800" spc="-51" dirty="0">
                <a:latin typeface="+mj-lt"/>
              </a:rPr>
              <a:t>HMAC-SHA256 of above fields</a:t>
            </a:r>
          </a:p>
        </p:txBody>
      </p:sp>
    </p:spTree>
    <p:extLst>
      <p:ext uri="{BB962C8B-B14F-4D97-AF65-F5344CB8AC3E}">
        <p14:creationId xmlns:p14="http://schemas.microsoft.com/office/powerpoint/2010/main" val="401444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Policy Based 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spcAft>
                <a:spcPts val="900"/>
              </a:spcAft>
              <a:buNone/>
            </a:pPr>
            <a:endParaRPr lang="en-NZ" sz="2800" dirty="0"/>
          </a:p>
          <a:p>
            <a:pPr marL="0" indent="0" algn="l">
              <a:spcBef>
                <a:spcPts val="1200"/>
              </a:spcBef>
              <a:spcAft>
                <a:spcPts val="900"/>
              </a:spcAft>
              <a:buNone/>
            </a:pPr>
            <a:r>
              <a:rPr lang="en-NZ" sz="2800" b="1" dirty="0">
                <a:latin typeface="+mn-lt"/>
              </a:rPr>
              <a:t>Use case</a:t>
            </a:r>
          </a:p>
          <a:p>
            <a:pPr marL="252000" lvl="1" indent="0">
              <a:lnSpc>
                <a:spcPct val="110000"/>
              </a:lnSpc>
              <a:spcBef>
                <a:spcPts val="1200"/>
              </a:spcBef>
              <a:buNone/>
            </a:pPr>
            <a:r>
              <a:rPr lang="en-NZ" sz="2800" spc="-51" dirty="0">
                <a:latin typeface="+mj-lt"/>
              </a:rPr>
              <a:t>Providing revocable permissions to certain users/groups</a:t>
            </a:r>
          </a:p>
          <a:p>
            <a:pPr marL="252000" lvl="1" indent="0">
              <a:lnSpc>
                <a:spcPct val="110000"/>
              </a:lnSpc>
              <a:spcBef>
                <a:spcPts val="1200"/>
              </a:spcBef>
              <a:buNone/>
            </a:pPr>
            <a:r>
              <a:rPr lang="en-NZ" sz="2800" spc="-51" dirty="0">
                <a:latin typeface="+mj-lt"/>
              </a:rPr>
              <a:t>To revoke: Delete or update container policy</a:t>
            </a:r>
          </a:p>
        </p:txBody>
      </p:sp>
    </p:spTree>
    <p:extLst>
      <p:ext uri="{BB962C8B-B14F-4D97-AF65-F5344CB8AC3E}">
        <p14:creationId xmlns:p14="http://schemas.microsoft.com/office/powerpoint/2010/main" val="26762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err="1">
                <a:solidFill>
                  <a:srgbClr val="000000"/>
                </a:solidFill>
                <a:latin typeface="Courier New" panose="02070309020205020404" pitchFamily="49" charset="0"/>
                <a:cs typeface="Courier New" panose="02070309020205020404" pitchFamily="49" charset="0"/>
              </a:rPr>
              <a:t>sr</a:t>
            </a:r>
            <a:r>
              <a:rPr lang="en-NZ" sz="2800" spc="-51" dirty="0">
                <a:solidFill>
                  <a:srgbClr val="000000"/>
                </a:solidFill>
                <a:latin typeface="Courier New" panose="02070309020205020404" pitchFamily="49" charset="0"/>
                <a:cs typeface="Courier New" panose="02070309020205020404" pitchFamily="49" charset="0"/>
              </a:rPr>
              <a:t>=</a:t>
            </a:r>
            <a:r>
              <a:rPr lang="en-NZ" sz="2800" spc="-51" dirty="0" err="1">
                <a:solidFill>
                  <a:srgbClr val="000000"/>
                </a:solidFill>
                <a:latin typeface="Courier New" panose="02070309020205020404" pitchFamily="49" charset="0"/>
                <a:cs typeface="Courier New" panose="02070309020205020404" pitchFamily="49" charset="0"/>
              </a:rPr>
              <a:t>c&amp;si</a:t>
            </a:r>
            <a:r>
              <a:rPr lang="en-NZ" sz="2800" spc="-51" dirty="0">
                <a:solidFill>
                  <a:srgbClr val="000000"/>
                </a:solidFill>
                <a:latin typeface="Courier New" panose="02070309020205020404" pitchFamily="49" charset="0"/>
                <a:cs typeface="Courier New" panose="02070309020205020404" pitchFamily="49" charset="0"/>
              </a:rPr>
              <a:t>=MyUploadPolicyForUserID12345</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&amp;sig=dD80ihBh5jfNpymO5Hg1IdiJIEvHcJpCMiCMnN%2fRnbI%3d</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Store Access Policy</a:t>
            </a:r>
            <a:br>
              <a:rPr lang="en-NZ" dirty="0"/>
            </a:br>
            <a:r>
              <a:rPr lang="en-NZ" sz="4400" dirty="0" err="1"/>
              <a:t>Policy</a:t>
            </a:r>
            <a:r>
              <a:rPr lang="en-NZ" sz="4400" dirty="0"/>
              <a:t> Based Signatures</a:t>
            </a:r>
          </a:p>
        </p:txBody>
      </p:sp>
    </p:spTree>
    <p:extLst>
      <p:ext uri="{BB962C8B-B14F-4D97-AF65-F5344CB8AC3E}">
        <p14:creationId xmlns:p14="http://schemas.microsoft.com/office/powerpoint/2010/main" val="274875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Shared Access Signatures</a:t>
            </a:r>
          </a:p>
        </p:txBody>
      </p:sp>
    </p:spTree>
    <p:extLst>
      <p:ext uri="{BB962C8B-B14F-4D97-AF65-F5344CB8AC3E}">
        <p14:creationId xmlns:p14="http://schemas.microsoft.com/office/powerpoint/2010/main" val="876263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Files</a:t>
            </a:r>
          </a:p>
        </p:txBody>
      </p:sp>
    </p:spTree>
    <p:extLst>
      <p:ext uri="{BB962C8B-B14F-4D97-AF65-F5344CB8AC3E}">
        <p14:creationId xmlns:p14="http://schemas.microsoft.com/office/powerpoint/2010/main" val="28411522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Blobs</a:t>
            </a:r>
          </a:p>
        </p:txBody>
      </p:sp>
    </p:spTree>
    <p:extLst>
      <p:ext uri="{BB962C8B-B14F-4D97-AF65-F5344CB8AC3E}">
        <p14:creationId xmlns:p14="http://schemas.microsoft.com/office/powerpoint/2010/main" val="88847757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2241" y="381093"/>
            <a:ext cx="1627518" cy="1409102"/>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Files</a:t>
            </a:r>
          </a:p>
        </p:txBody>
      </p:sp>
    </p:spTree>
    <p:extLst>
      <p:ext uri="{BB962C8B-B14F-4D97-AF65-F5344CB8AC3E}">
        <p14:creationId xmlns:p14="http://schemas.microsoft.com/office/powerpoint/2010/main" val="4009810288"/>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2" hidden="1"/>
          <p:cNvSpPr txBox="1">
            <a:spLocks/>
          </p:cNvSpPr>
          <p:nvPr/>
        </p:nvSpPr>
        <p:spPr>
          <a:xfrm>
            <a:off x="0"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endParaRPr lang="en-US" dirty="0"/>
          </a:p>
        </p:txBody>
      </p:sp>
      <p:sp>
        <p:nvSpPr>
          <p:cNvPr id="3" name="Title 2"/>
          <p:cNvSpPr>
            <a:spLocks noGrp="1"/>
          </p:cNvSpPr>
          <p:nvPr>
            <p:ph type="title"/>
          </p:nvPr>
        </p:nvSpPr>
        <p:spPr/>
        <p:txBody>
          <a:bodyPr/>
          <a:lstStyle/>
          <a:p>
            <a:r>
              <a:rPr lang="en-US" dirty="0"/>
              <a:t>Azure Files – Customer Quotes</a:t>
            </a:r>
            <a:br>
              <a:rPr lang="en-US" dirty="0"/>
            </a:br>
            <a:endParaRPr lang="en-US" dirty="0"/>
          </a:p>
        </p:txBody>
      </p:sp>
      <p:sp>
        <p:nvSpPr>
          <p:cNvPr id="4" name="Content Placeholder 3"/>
          <p:cNvSpPr>
            <a:spLocks noGrp="1"/>
          </p:cNvSpPr>
          <p:nvPr>
            <p:ph sz="quarter" idx="10"/>
          </p:nvPr>
        </p:nvSpPr>
        <p:spPr/>
        <p:txBody>
          <a:bodyPr/>
          <a:lstStyle/>
          <a:p>
            <a:pPr marL="252000" indent="0">
              <a:buNone/>
            </a:pPr>
            <a:r>
              <a:rPr lang="en-US" sz="3200" dirty="0">
                <a:solidFill>
                  <a:srgbClr val="0088EE"/>
                </a:solidFill>
              </a:rPr>
              <a:t>“I wish I could go to storage and provision a cloud drive, giving it a namespace, and that drive would then be UNC-addressable by the OSes.”</a:t>
            </a:r>
          </a:p>
          <a:p>
            <a:pPr marL="252000" indent="0">
              <a:buNone/>
            </a:pPr>
            <a:r>
              <a:rPr lang="en-US" sz="3200" dirty="0">
                <a:solidFill>
                  <a:srgbClr val="0088EE"/>
                </a:solidFill>
              </a:rPr>
              <a:t>“I need two VM's running with a shared drive. One will write to the drive, the other will read [it].”</a:t>
            </a:r>
          </a:p>
          <a:p>
            <a:pPr marL="252000" indent="0">
              <a:buNone/>
            </a:pPr>
            <a:r>
              <a:rPr lang="en-US" sz="3200" dirty="0">
                <a:solidFill>
                  <a:srgbClr val="0088EE"/>
                </a:solidFill>
              </a:rPr>
              <a:t>“Hi, I have two VM's in Microsoft Azure. All I want to do is set up a file share between them. Is this possible?”</a:t>
            </a:r>
          </a:p>
          <a:p>
            <a:pPr marL="252000" indent="0">
              <a:buNone/>
            </a:pPr>
            <a:r>
              <a:rPr lang="en-US" sz="3200" dirty="0">
                <a:solidFill>
                  <a:srgbClr val="0088EE"/>
                </a:solidFill>
              </a:rPr>
              <a:t>“Is it possible to share a secondary disk between different VM instances?”</a:t>
            </a:r>
          </a:p>
        </p:txBody>
      </p:sp>
    </p:spTree>
    <p:extLst>
      <p:ext uri="{BB962C8B-B14F-4D97-AF65-F5344CB8AC3E}">
        <p14:creationId xmlns:p14="http://schemas.microsoft.com/office/powerpoint/2010/main" val="3670474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4">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4">
                                            <p:txEl>
                                              <p:pRg st="0" end="0"/>
                                            </p:txEl>
                                          </p:spTgt>
                                        </p:tgtEl>
                                        <p:attrNameLst>
                                          <p:attrName>style.color</p:attrName>
                                        </p:attrNameLst>
                                      </p:cBhvr>
                                      <p:to>
                                        <a:srgbClr val="0088EE"/>
                                      </p:to>
                                    </p:animClr>
                                  </p:childTnLst>
                                </p:cTn>
                              </p:par>
                              <p:par>
                                <p:cTn id="11" presetID="3" presetClass="emph" presetSubtype="2" fill="hold" nodeType="withEffect">
                                  <p:stCondLst>
                                    <p:cond delay="250"/>
                                  </p:stCondLst>
                                  <p:childTnLst>
                                    <p:animClr clrSpc="rgb" dir="cw">
                                      <p:cBhvr override="childStyle">
                                        <p:cTn id="12" dur="500" fill="hold"/>
                                        <p:tgtEl>
                                          <p:spTgt spid="4">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4">
                                            <p:txEl>
                                              <p:pRg st="1" end="1"/>
                                            </p:txEl>
                                          </p:spTgt>
                                        </p:tgtEl>
                                        <p:attrNameLst>
                                          <p:attrName>style.color</p:attrName>
                                        </p:attrNameLst>
                                      </p:cBhvr>
                                      <p:to>
                                        <a:srgbClr val="0088EE"/>
                                      </p:to>
                                    </p:animClr>
                                  </p:childTnLst>
                                </p:cTn>
                              </p:par>
                              <p:par>
                                <p:cTn id="17" presetID="3" presetClass="emph" presetSubtype="2" fill="hold" nodeType="withEffect">
                                  <p:stCondLst>
                                    <p:cond delay="250"/>
                                  </p:stCondLst>
                                  <p:childTnLst>
                                    <p:animClr clrSpc="rgb" dir="cw">
                                      <p:cBhvr override="childStyle">
                                        <p:cTn id="18" dur="500" fill="hold"/>
                                        <p:tgtEl>
                                          <p:spTgt spid="4">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4">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4">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3600" dirty="0">
                <a:solidFill>
                  <a:srgbClr val="000000"/>
                </a:solidFill>
              </a:rPr>
              <a:t>Sharing Files – The old way</a:t>
            </a:r>
          </a:p>
        </p:txBody>
      </p:sp>
      <p:sp>
        <p:nvSpPr>
          <p:cNvPr id="2" name="Text Placeholder 1"/>
          <p:cNvSpPr>
            <a:spLocks noGrp="1"/>
          </p:cNvSpPr>
          <p:nvPr>
            <p:ph sz="quarter" idx="10"/>
          </p:nvPr>
        </p:nvSpPr>
        <p:spPr>
          <a:prstGeom prst="rect">
            <a:avLst/>
          </a:prstGeom>
        </p:spPr>
        <p:txBody>
          <a:bodyPr>
            <a:noAutofit/>
          </a:bodyPr>
          <a:lstStyle/>
          <a:p>
            <a:pPr marL="0" indent="0" algn="l">
              <a:lnSpc>
                <a:spcPct val="150000"/>
              </a:lnSpc>
              <a:spcBef>
                <a:spcPts val="600"/>
              </a:spcBef>
              <a:buNone/>
            </a:pPr>
            <a:r>
              <a:rPr lang="en-US" sz="2400" dirty="0"/>
              <a:t>Setup an </a:t>
            </a:r>
            <a:r>
              <a:rPr lang="en-US" sz="2400" dirty="0" err="1"/>
              <a:t>IaaS</a:t>
            </a:r>
            <a:r>
              <a:rPr lang="en-US" sz="2400" dirty="0"/>
              <a:t> VM to host a File Share backed by an </a:t>
            </a:r>
            <a:r>
              <a:rPr lang="en-US" sz="2400" dirty="0" err="1"/>
              <a:t>IaaS</a:t>
            </a:r>
            <a:r>
              <a:rPr lang="en-US" sz="2400" dirty="0"/>
              <a:t> Disk</a:t>
            </a:r>
          </a:p>
          <a:p>
            <a:pPr marL="0" indent="0" algn="l">
              <a:lnSpc>
                <a:spcPct val="150000"/>
              </a:lnSpc>
              <a:spcBef>
                <a:spcPts val="600"/>
              </a:spcBef>
              <a:buNone/>
            </a:pPr>
            <a:r>
              <a:rPr lang="en-US" sz="2400" dirty="0"/>
              <a:t>Write code to find the </a:t>
            </a:r>
            <a:r>
              <a:rPr lang="en-US" sz="2400" dirty="0" err="1"/>
              <a:t>IaaS</a:t>
            </a:r>
            <a:r>
              <a:rPr lang="en-US" sz="2400" dirty="0"/>
              <a:t> File Share from the rest of the VMs in your service.</a:t>
            </a:r>
          </a:p>
          <a:p>
            <a:pPr marL="0" indent="0" algn="l">
              <a:lnSpc>
                <a:spcPct val="150000"/>
              </a:lnSpc>
              <a:spcBef>
                <a:spcPts val="600"/>
              </a:spcBef>
              <a:buNone/>
            </a:pPr>
            <a:r>
              <a:rPr lang="en-US" sz="2400" dirty="0"/>
              <a:t>Write some code to provide high availability </a:t>
            </a:r>
          </a:p>
          <a:p>
            <a:pPr marL="15502" indent="0">
              <a:lnSpc>
                <a:spcPct val="150000"/>
              </a:lnSpc>
              <a:spcBef>
                <a:spcPts val="600"/>
              </a:spcBef>
              <a:buNone/>
            </a:pPr>
            <a:r>
              <a:rPr lang="en-US" sz="2400" dirty="0"/>
              <a:t>Handle host upgrades, node failures</a:t>
            </a:r>
          </a:p>
          <a:p>
            <a:pPr marL="0" indent="0" algn="l">
              <a:lnSpc>
                <a:spcPct val="150000"/>
              </a:lnSpc>
              <a:spcBef>
                <a:spcPts val="600"/>
              </a:spcBef>
              <a:buNone/>
            </a:pPr>
            <a:r>
              <a:rPr lang="en-US" sz="2400" dirty="0"/>
              <a:t>You can only access the File Share from other VMs</a:t>
            </a:r>
          </a:p>
        </p:txBody>
      </p:sp>
      <p:grpSp>
        <p:nvGrpSpPr>
          <p:cNvPr id="8" name="Group 7"/>
          <p:cNvGrpSpPr/>
          <p:nvPr/>
        </p:nvGrpSpPr>
        <p:grpSpPr>
          <a:xfrm>
            <a:off x="3286260" y="1794737"/>
            <a:ext cx="8533032" cy="1728132"/>
            <a:chOff x="1829484" y="5092118"/>
            <a:chExt cx="8533032" cy="1728132"/>
          </a:xfrm>
        </p:grpSpPr>
        <p:cxnSp>
          <p:nvCxnSpPr>
            <p:cNvPr id="9" name="Straight Arrow Connector 8"/>
            <p:cNvCxnSpPr>
              <a:stCxn id="4" idx="2"/>
              <a:endCxn id="21" idx="0"/>
            </p:cNvCxnSpPr>
            <p:nvPr/>
          </p:nvCxnSpPr>
          <p:spPr>
            <a:xfrm>
              <a:off x="2332662" y="5774588"/>
              <a:ext cx="2001487"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21" idx="0"/>
            </p:cNvCxnSpPr>
            <p:nvPr/>
          </p:nvCxnSpPr>
          <p:spPr>
            <a:xfrm>
              <a:off x="3666987" y="5774588"/>
              <a:ext cx="667162"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2"/>
              <a:endCxn id="21" idx="0"/>
            </p:cNvCxnSpPr>
            <p:nvPr/>
          </p:nvCxnSpPr>
          <p:spPr>
            <a:xfrm flipH="1">
              <a:off x="4334149" y="5774588"/>
              <a:ext cx="667163"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2"/>
              <a:endCxn id="21" idx="0"/>
            </p:cNvCxnSpPr>
            <p:nvPr/>
          </p:nvCxnSpPr>
          <p:spPr>
            <a:xfrm flipH="1">
              <a:off x="4334149" y="5774588"/>
              <a:ext cx="2001489"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829484" y="5092118"/>
              <a:ext cx="8533032" cy="1728132"/>
              <a:chOff x="3161221" y="4890782"/>
              <a:chExt cx="8533032" cy="1728132"/>
            </a:xfrm>
          </p:grpSpPr>
          <p:grpSp>
            <p:nvGrpSpPr>
              <p:cNvPr id="58" name="Group 57"/>
              <p:cNvGrpSpPr/>
              <p:nvPr/>
            </p:nvGrpSpPr>
            <p:grpSpPr>
              <a:xfrm>
                <a:off x="3161221" y="4890782"/>
                <a:ext cx="5009331" cy="682470"/>
                <a:chOff x="3287056" y="4798503"/>
                <a:chExt cx="5009331" cy="682470"/>
              </a:xfrm>
            </p:grpSpPr>
            <p:sp>
              <p:nvSpPr>
                <p:cNvPr id="4" name="Flowchart: Process 3"/>
                <p:cNvSpPr/>
                <p:nvPr/>
              </p:nvSpPr>
              <p:spPr bwMode="auto">
                <a:xfrm>
                  <a:off x="328705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5" name="Flowchart: Process 4"/>
                <p:cNvSpPr/>
                <p:nvPr/>
              </p:nvSpPr>
              <p:spPr bwMode="auto">
                <a:xfrm>
                  <a:off x="4621381"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6" name="Flowchart: Process 5"/>
                <p:cNvSpPr/>
                <p:nvPr/>
              </p:nvSpPr>
              <p:spPr bwMode="auto">
                <a:xfrm>
                  <a:off x="595570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7290032"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21" name="Flowchart: Process 20"/>
              <p:cNvSpPr/>
              <p:nvPr/>
            </p:nvSpPr>
            <p:spPr bwMode="auto">
              <a:xfrm>
                <a:off x="4248308" y="5821959"/>
                <a:ext cx="2835156"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(Sharing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Disk)</a:t>
                </a:r>
              </a:p>
            </p:txBody>
          </p:sp>
          <p:sp>
            <p:nvSpPr>
              <p:cNvPr id="22" name="Flowchart: Process 21"/>
              <p:cNvSpPr/>
              <p:nvPr/>
            </p:nvSpPr>
            <p:spPr bwMode="auto">
              <a:xfrm>
                <a:off x="7604943" y="5821959"/>
                <a:ext cx="4089310"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Backup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VMs </a:t>
                </a:r>
                <a:br>
                  <a:rPr lang="en-US" sz="2353" dirty="0">
                    <a:gradFill>
                      <a:gsLst>
                        <a:gs pos="0">
                          <a:srgbClr val="FFFFFF"/>
                        </a:gs>
                        <a:gs pos="100000">
                          <a:srgbClr val="FFFFFF"/>
                        </a:gs>
                      </a:gsLst>
                      <a:lin ang="5400000" scaled="0"/>
                    </a:gradFill>
                    <a:latin typeface="+mj-lt"/>
                    <a:ea typeface="Segoe UI" pitchFamily="34" charset="0"/>
                    <a:cs typeface="Segoe UI" pitchFamily="34" charset="0"/>
                  </a:rPr>
                </a:br>
                <a:r>
                  <a:rPr lang="en-US" sz="2353" dirty="0">
                    <a:gradFill>
                      <a:gsLst>
                        <a:gs pos="0">
                          <a:srgbClr val="FFFFFF"/>
                        </a:gs>
                        <a:gs pos="100000">
                          <a:srgbClr val="FFFFFF"/>
                        </a:gs>
                      </a:gsLst>
                      <a:lin ang="5400000" scaled="0"/>
                    </a:gradFill>
                    <a:latin typeface="+mj-lt"/>
                    <a:ea typeface="Segoe UI" pitchFamily="34" charset="0"/>
                    <a:cs typeface="Segoe UI" pitchFamily="34" charset="0"/>
                  </a:rPr>
                  <a:t>(Mount/Share after failover)</a:t>
                </a:r>
              </a:p>
            </p:txBody>
          </p:sp>
        </p:grpSp>
      </p:grpSp>
    </p:spTree>
    <p:extLst>
      <p:ext uri="{BB962C8B-B14F-4D97-AF65-F5344CB8AC3E}">
        <p14:creationId xmlns:p14="http://schemas.microsoft.com/office/powerpoint/2010/main" val="3376189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10" presetClass="exit" presetSubtype="0" fill="hold" grpId="0" nodeType="withEffect">
                                  <p:stCondLst>
                                    <p:cond delay="500"/>
                                  </p:stCondLst>
                                  <p:childTnLst>
                                    <p:animEffect transition="out" filter="fade">
                                      <p:cBhvr>
                                        <p:cTn id="9" dur="500"/>
                                        <p:tgtEl>
                                          <p:spTgt spid="2">
                                            <p:txEl>
                                              <p:pRg st="1" end="1"/>
                                            </p:txEl>
                                          </p:spTgt>
                                        </p:tgtEl>
                                      </p:cBhvr>
                                    </p:animEffect>
                                    <p:set>
                                      <p:cBhvr>
                                        <p:cTn id="10" dur="1" fill="hold">
                                          <p:stCondLst>
                                            <p:cond delay="499"/>
                                          </p:stCondLst>
                                        </p:cTn>
                                        <p:tgtEl>
                                          <p:spTgt spid="2">
                                            <p:txEl>
                                              <p:pRg st="1" end="1"/>
                                            </p:txEl>
                                          </p:spTgt>
                                        </p:tgtEl>
                                        <p:attrNameLst>
                                          <p:attrName>style.visibility</p:attrName>
                                        </p:attrNameLst>
                                      </p:cBhvr>
                                      <p:to>
                                        <p:strVal val="hidden"/>
                                      </p:to>
                                    </p:set>
                                  </p:childTnLst>
                                </p:cTn>
                              </p:par>
                              <p:par>
                                <p:cTn id="11" presetID="10" presetClass="exit" presetSubtype="0" fill="hold" grpId="0" nodeType="withEffect">
                                  <p:stCondLst>
                                    <p:cond delay="1000"/>
                                  </p:stCondLst>
                                  <p:childTnLst>
                                    <p:animEffect transition="out" filter="fade">
                                      <p:cBhvr>
                                        <p:cTn id="12" dur="500"/>
                                        <p:tgtEl>
                                          <p:spTgt spid="2">
                                            <p:txEl>
                                              <p:pRg st="2" end="2"/>
                                            </p:txEl>
                                          </p:spTgt>
                                        </p:tgtEl>
                                      </p:cBhvr>
                                    </p:animEffect>
                                    <p:set>
                                      <p:cBhvr>
                                        <p:cTn id="13" dur="1" fill="hold">
                                          <p:stCondLst>
                                            <p:cond delay="499"/>
                                          </p:stCondLst>
                                        </p:cTn>
                                        <p:tgtEl>
                                          <p:spTgt spid="2">
                                            <p:txEl>
                                              <p:pRg st="2" end="2"/>
                                            </p:txEl>
                                          </p:spTgt>
                                        </p:tgtEl>
                                        <p:attrNameLst>
                                          <p:attrName>style.visibility</p:attrName>
                                        </p:attrNameLst>
                                      </p:cBhvr>
                                      <p:to>
                                        <p:strVal val="hidden"/>
                                      </p:to>
                                    </p:set>
                                  </p:childTnLst>
                                </p:cTn>
                              </p:par>
                              <p:par>
                                <p:cTn id="14" presetID="10" presetClass="exit" presetSubtype="0" fill="hold" grpId="0" nodeType="withEffect">
                                  <p:stCondLst>
                                    <p:cond delay="1500"/>
                                  </p:stCondLst>
                                  <p:childTnLst>
                                    <p:animEffect transition="out" filter="fade">
                                      <p:cBhvr>
                                        <p:cTn id="15" dur="500"/>
                                        <p:tgtEl>
                                          <p:spTgt spid="2">
                                            <p:txEl>
                                              <p:pRg st="3" end="3"/>
                                            </p:txEl>
                                          </p:spTgt>
                                        </p:tgtEl>
                                      </p:cBhvr>
                                    </p:animEffect>
                                    <p:set>
                                      <p:cBhvr>
                                        <p:cTn id="16" dur="1" fill="hold">
                                          <p:stCondLst>
                                            <p:cond delay="499"/>
                                          </p:stCondLst>
                                        </p:cTn>
                                        <p:tgtEl>
                                          <p:spTgt spid="2">
                                            <p:txEl>
                                              <p:pRg st="3" end="3"/>
                                            </p:txEl>
                                          </p:spTgt>
                                        </p:tgtEl>
                                        <p:attrNameLst>
                                          <p:attrName>style.visibility</p:attrName>
                                        </p:attrNameLst>
                                      </p:cBhvr>
                                      <p:to>
                                        <p:strVal val="hidden"/>
                                      </p:to>
                                    </p:set>
                                  </p:childTnLst>
                                </p:cTn>
                              </p:par>
                              <p:par>
                                <p:cTn id="17" presetID="10" presetClass="exit" presetSubtype="0" fill="hold" grpId="0" nodeType="withEffect">
                                  <p:stCondLst>
                                    <p:cond delay="2000"/>
                                  </p:stCondLst>
                                  <p:childTnLst>
                                    <p:animEffect transition="out" filter="fade">
                                      <p:cBhvr>
                                        <p:cTn id="18" dur="500"/>
                                        <p:tgtEl>
                                          <p:spTgt spid="2">
                                            <p:txEl>
                                              <p:pRg st="4" end="4"/>
                                            </p:txEl>
                                          </p:spTgt>
                                        </p:tgtEl>
                                      </p:cBhvr>
                                    </p:animEffect>
                                    <p:set>
                                      <p:cBhvr>
                                        <p:cTn id="19" dur="1" fill="hold">
                                          <p:stCondLst>
                                            <p:cond delay="499"/>
                                          </p:stCondLst>
                                        </p:cTn>
                                        <p:tgtEl>
                                          <p:spTgt spid="2">
                                            <p:txEl>
                                              <p:pRg st="4" end="4"/>
                                            </p:txEl>
                                          </p:spTgt>
                                        </p:tgtEl>
                                        <p:attrNameLst>
                                          <p:attrName>style.visibility</p:attrName>
                                        </p:attrNameLst>
                                      </p:cBhvr>
                                      <p:to>
                                        <p:strVal val="hidden"/>
                                      </p:to>
                                    </p:set>
                                  </p:childTnLst>
                                </p:cTn>
                              </p:par>
                              <p:par>
                                <p:cTn id="20" presetID="42" presetClass="entr" presetSubtype="0" fill="hold" nodeType="withEffect">
                                  <p:stCondLst>
                                    <p:cond delay="2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sz="2800" dirty="0"/>
              <a:t>Shared Network File Storage for Azure</a:t>
            </a:r>
          </a:p>
          <a:p>
            <a:r>
              <a:rPr lang="en-US" sz="2800" dirty="0"/>
              <a:t>Availability, durability, scalability are managed automatically</a:t>
            </a:r>
          </a:p>
          <a:p>
            <a:r>
              <a:rPr lang="en-US" sz="2800" dirty="0"/>
              <a:t>Supports two interfaces: SMB and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IaaS 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Azure 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519246"/>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 – Usage</a:t>
            </a:r>
            <a:endParaRPr lang="en-US" sz="1765" dirty="0">
              <a:solidFill>
                <a:srgbClr val="000000"/>
              </a:solidFill>
            </a:endParaRPr>
          </a:p>
        </p:txBody>
      </p:sp>
      <p:sp>
        <p:nvSpPr>
          <p:cNvPr id="5" name="Content Placeholder 4"/>
          <p:cNvSpPr>
            <a:spLocks noGrp="1"/>
          </p:cNvSpPr>
          <p:nvPr>
            <p:ph sz="quarter" idx="10"/>
          </p:nvPr>
        </p:nvSpPr>
        <p:spPr/>
        <p:txBody>
          <a:bodyPr/>
          <a:lstStyle/>
          <a:p>
            <a:pPr>
              <a:lnSpc>
                <a:spcPct val="200000"/>
              </a:lnSpc>
            </a:pPr>
            <a:r>
              <a:rPr lang="en-US" sz="3200" dirty="0"/>
              <a:t>Share data across VMs and applications</a:t>
            </a:r>
          </a:p>
          <a:p>
            <a:pPr>
              <a:lnSpc>
                <a:spcPct val="200000"/>
              </a:lnSpc>
            </a:pPr>
            <a:r>
              <a:rPr lang="en-US" sz="3200" dirty="0"/>
              <a:t>Share settings throughout services</a:t>
            </a:r>
          </a:p>
          <a:p>
            <a:pPr>
              <a:lnSpc>
                <a:spcPct val="200000"/>
              </a:lnSpc>
            </a:pPr>
            <a:r>
              <a:rPr lang="en-US" sz="3200" dirty="0"/>
              <a:t>Dev/Test/Debug</a:t>
            </a:r>
          </a:p>
        </p:txBody>
      </p:sp>
    </p:spTree>
    <p:extLst>
      <p:ext uri="{BB962C8B-B14F-4D97-AF65-F5344CB8AC3E}">
        <p14:creationId xmlns:p14="http://schemas.microsoft.com/office/powerpoint/2010/main" val="2992067528"/>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Queues</a:t>
            </a:r>
          </a:p>
        </p:txBody>
      </p:sp>
    </p:spTree>
    <p:extLst>
      <p:ext uri="{BB962C8B-B14F-4D97-AF65-F5344CB8AC3E}">
        <p14:creationId xmlns:p14="http://schemas.microsoft.com/office/powerpoint/2010/main" val="418190460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Queue</a:t>
            </a:r>
          </a:p>
        </p:txBody>
      </p:sp>
      <p:pic>
        <p:nvPicPr>
          <p:cNvPr id="5" name="Picture 4"/>
          <p:cNvPicPr>
            <a:picLocks noChangeAspect="1"/>
          </p:cNvPicPr>
          <p:nvPr/>
        </p:nvPicPr>
        <p:blipFill>
          <a:blip r:embed="rId2"/>
          <a:stretch>
            <a:fillRect/>
          </a:stretch>
        </p:blipFill>
        <p:spPr>
          <a:xfrm>
            <a:off x="5283240" y="381094"/>
            <a:ext cx="1625520" cy="1409100"/>
          </a:xfrm>
          <a:prstGeom prst="rect">
            <a:avLst/>
          </a:prstGeom>
        </p:spPr>
      </p:pic>
    </p:spTree>
    <p:extLst>
      <p:ext uri="{BB962C8B-B14F-4D97-AF65-F5344CB8AC3E}">
        <p14:creationId xmlns:p14="http://schemas.microsoft.com/office/powerpoint/2010/main" val="240082658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 a Queue?</a:t>
            </a:r>
          </a:p>
        </p:txBody>
      </p:sp>
      <p:sp>
        <p:nvSpPr>
          <p:cNvPr id="9" name="Content Placeholder 8"/>
          <p:cNvSpPr>
            <a:spLocks noGrp="1"/>
          </p:cNvSpPr>
          <p:nvPr>
            <p:ph sz="quarter" idx="10"/>
          </p:nvPr>
        </p:nvSpPr>
        <p:spPr/>
        <p:txBody>
          <a:bodyPr anchor="ctr"/>
          <a:lstStyle/>
          <a:p>
            <a:pPr marL="0" indent="0">
              <a:lnSpc>
                <a:spcPct val="150000"/>
              </a:lnSpc>
              <a:spcBef>
                <a:spcPts val="1200"/>
              </a:spcBef>
              <a:buNone/>
            </a:pPr>
            <a:r>
              <a:rPr lang="en-US" sz="3200" dirty="0">
                <a:solidFill>
                  <a:srgbClr val="0088EE"/>
                </a:solidFill>
              </a:rPr>
              <a:t>Queue length reflects how well the backend processing nodes are doing. </a:t>
            </a:r>
          </a:p>
          <a:p>
            <a:pPr marL="0" indent="0">
              <a:lnSpc>
                <a:spcPct val="150000"/>
              </a:lnSpc>
              <a:spcBef>
                <a:spcPts val="1200"/>
              </a:spcBef>
              <a:buNone/>
            </a:pPr>
            <a:r>
              <a:rPr lang="en-US" sz="3200" dirty="0">
                <a:solidFill>
                  <a:srgbClr val="0088EE"/>
                </a:solidFill>
              </a:rPr>
              <a:t>Decouples the application.</a:t>
            </a:r>
          </a:p>
          <a:p>
            <a:pPr marL="0" indent="0">
              <a:lnSpc>
                <a:spcPct val="150000"/>
              </a:lnSpc>
              <a:spcBef>
                <a:spcPts val="1200"/>
              </a:spcBef>
              <a:buNone/>
            </a:pPr>
            <a:r>
              <a:rPr lang="en-US" sz="3200" dirty="0">
                <a:solidFill>
                  <a:srgbClr val="0088EE"/>
                </a:solidFill>
              </a:rPr>
              <a:t>Flexibility of efficient resource usage within an application.</a:t>
            </a:r>
          </a:p>
          <a:p>
            <a:pPr marL="0" indent="0">
              <a:lnSpc>
                <a:spcPct val="150000"/>
              </a:lnSpc>
              <a:spcBef>
                <a:spcPts val="1200"/>
              </a:spcBef>
              <a:buNone/>
            </a:pPr>
            <a:r>
              <a:rPr lang="en-US" sz="3200" dirty="0">
                <a:solidFill>
                  <a:srgbClr val="0088EE"/>
                </a:solidFill>
              </a:rPr>
              <a:t>Absorb traffic bursts and reduce the impact of individual component failures. </a:t>
            </a:r>
          </a:p>
        </p:txBody>
      </p:sp>
    </p:spTree>
    <p:extLst>
      <p:ext uri="{BB962C8B-B14F-4D97-AF65-F5344CB8AC3E}">
        <p14:creationId xmlns:p14="http://schemas.microsoft.com/office/powerpoint/2010/main" val="549079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9">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9">
                                            <p:txEl>
                                              <p:pRg st="0" end="0"/>
                                            </p:txEl>
                                          </p:spTgt>
                                        </p:tgtEl>
                                        <p:attrNameLst>
                                          <p:attrName>style.color</p:attrName>
                                        </p:attrNameLst>
                                      </p:cBhvr>
                                      <p:to>
                                        <a:srgbClr val="0088EE"/>
                                      </p:to>
                                    </p:animClr>
                                  </p:childTnLst>
                                </p:cTn>
                              </p:par>
                              <p:par>
                                <p:cTn id="11" presetID="3" presetClass="emph" presetSubtype="2" fill="hold" nodeType="withEffect">
                                  <p:stCondLst>
                                    <p:cond delay="200"/>
                                  </p:stCondLst>
                                  <p:childTnLst>
                                    <p:animClr clrSpc="rgb" dir="cw">
                                      <p:cBhvr override="childStyle">
                                        <p:cTn id="12" dur="500" fill="hold"/>
                                        <p:tgtEl>
                                          <p:spTgt spid="9">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9">
                                            <p:txEl>
                                              <p:pRg st="1" end="1"/>
                                            </p:txEl>
                                          </p:spTgt>
                                        </p:tgtEl>
                                        <p:attrNameLst>
                                          <p:attrName>style.color</p:attrName>
                                        </p:attrNameLst>
                                      </p:cBhvr>
                                      <p:to>
                                        <a:srgbClr val="0088EE"/>
                                      </p:to>
                                    </p:animClr>
                                  </p:childTnLst>
                                </p:cTn>
                              </p:par>
                              <p:par>
                                <p:cTn id="17" presetID="3" presetClass="emph" presetSubtype="2" fill="hold" nodeType="withEffect">
                                  <p:stCondLst>
                                    <p:cond delay="200"/>
                                  </p:stCondLst>
                                  <p:childTnLst>
                                    <p:animClr clrSpc="rgb" dir="cw">
                                      <p:cBhvr override="childStyle">
                                        <p:cTn id="18" dur="500" fill="hold"/>
                                        <p:tgtEl>
                                          <p:spTgt spid="9">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9">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9">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Queue Components</a:t>
            </a:r>
          </a:p>
        </p:txBody>
      </p:sp>
      <p:sp>
        <p:nvSpPr>
          <p:cNvPr id="4" name="Content Placeholder 3"/>
          <p:cNvSpPr>
            <a:spLocks noGrp="1"/>
          </p:cNvSpPr>
          <p:nvPr>
            <p:ph sz="quarter" idx="10"/>
          </p:nvPr>
        </p:nvSpPr>
        <p:spPr>
          <a:xfrm>
            <a:off x="274712" y="2193928"/>
            <a:ext cx="7483833" cy="2719388"/>
          </a:xfrm>
        </p:spPr>
        <p:txBody>
          <a:bodyPr/>
          <a:lstStyle/>
          <a:p>
            <a:r>
              <a:rPr lang="en-US" sz="2800" dirty="0"/>
              <a:t>Storage Account: All access to Azure Storage is done through a storage account. </a:t>
            </a:r>
          </a:p>
          <a:p>
            <a:r>
              <a:rPr lang="en-US" sz="2800" dirty="0"/>
              <a:t>Queue: A queue contains a set of messages.</a:t>
            </a:r>
          </a:p>
          <a:p>
            <a:r>
              <a:rPr lang="en-US" sz="2800" dirty="0"/>
              <a:t>Message: A message, in any format, of up to 64KB.</a:t>
            </a:r>
          </a:p>
        </p:txBody>
      </p:sp>
      <p:pic>
        <p:nvPicPr>
          <p:cNvPr id="1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641" y="2377120"/>
            <a:ext cx="3772426" cy="2353003"/>
          </a:xfrm>
          <a:prstGeom prst="rect">
            <a:avLst/>
          </a:prstGeom>
          <a:ln w="76200">
            <a:solidFill>
              <a:schemeClr val="bg1"/>
            </a:solidFill>
          </a:ln>
        </p:spPr>
      </p:pic>
    </p:spTree>
    <p:extLst>
      <p:ext uri="{BB962C8B-B14F-4D97-AF65-F5344CB8AC3E}">
        <p14:creationId xmlns:p14="http://schemas.microsoft.com/office/powerpoint/2010/main" val="2832863996"/>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format</a:t>
            </a:r>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http://{storage-account}.queue.core.windows.net/{queue}</a:t>
            </a:r>
          </a:p>
          <a:p>
            <a:pPr marL="0" indent="0">
              <a:buNone/>
            </a:pPr>
            <a:endParaRPr lang="en-US"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Queues are addressable using the following URL format:</a:t>
            </a:r>
          </a:p>
        </p:txBody>
      </p:sp>
    </p:spTree>
    <p:extLst>
      <p:ext uri="{BB962C8B-B14F-4D97-AF65-F5344CB8AC3E}">
        <p14:creationId xmlns:p14="http://schemas.microsoft.com/office/powerpoint/2010/main" val="217263761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Blob</a:t>
            </a:r>
          </a:p>
        </p:txBody>
      </p:sp>
      <p:pic>
        <p:nvPicPr>
          <p:cNvPr id="5" name="Picture 4"/>
          <p:cNvPicPr>
            <a:picLocks noChangeAspect="1"/>
          </p:cNvPicPr>
          <p:nvPr/>
        </p:nvPicPr>
        <p:blipFill>
          <a:blip r:embed="rId2"/>
          <a:stretch>
            <a:fillRect/>
          </a:stretch>
        </p:blipFill>
        <p:spPr>
          <a:xfrm>
            <a:off x="5281165" y="381093"/>
            <a:ext cx="1629670" cy="1409101"/>
          </a:xfrm>
          <a:prstGeom prst="rect">
            <a:avLst/>
          </a:prstGeom>
        </p:spPr>
      </p:pic>
    </p:spTree>
    <p:extLst>
      <p:ext uri="{BB962C8B-B14F-4D97-AF65-F5344CB8AC3E}">
        <p14:creationId xmlns:p14="http://schemas.microsoft.com/office/powerpoint/2010/main" val="2656153546"/>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format</a:t>
            </a:r>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 http://myaccount.queue.core.windows.net/imagesToDownload</a:t>
            </a:r>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Example:</a:t>
            </a:r>
          </a:p>
        </p:txBody>
      </p:sp>
    </p:spTree>
    <p:extLst>
      <p:ext uri="{BB962C8B-B14F-4D97-AF65-F5344CB8AC3E}">
        <p14:creationId xmlns:p14="http://schemas.microsoft.com/office/powerpoint/2010/main" val="1413947895"/>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Faster Web Applications with queues using asynchronous workloads</a:t>
            </a:r>
            <a:br>
              <a:rPr lang="en-US" dirty="0"/>
            </a:br>
            <a:endParaRPr lang="en-US" dirty="0"/>
          </a:p>
        </p:txBody>
      </p:sp>
    </p:spTree>
    <p:extLst>
      <p:ext uri="{BB962C8B-B14F-4D97-AF65-F5344CB8AC3E}">
        <p14:creationId xmlns:p14="http://schemas.microsoft.com/office/powerpoint/2010/main" val="238537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Arrow Connector 11"/>
          <p:cNvCxnSpPr>
            <a:stCxn id="16" idx="5"/>
            <a:endCxn id="44" idx="1"/>
          </p:cNvCxnSpPr>
          <p:nvPr/>
        </p:nvCxnSpPr>
        <p:spPr>
          <a:xfrm>
            <a:off x="3934028"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7" idx="7"/>
            <a:endCxn id="44" idx="1"/>
          </p:cNvCxnSpPr>
          <p:nvPr/>
        </p:nvCxnSpPr>
        <p:spPr>
          <a:xfrm flipV="1">
            <a:off x="3934028"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Box 23"/>
          <p:cNvSpPr txBox="1"/>
          <p:nvPr/>
        </p:nvSpPr>
        <p:spPr>
          <a:xfrm>
            <a:off x="2150500" y="1075003"/>
            <a:ext cx="190372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Producers</a:t>
            </a:r>
          </a:p>
        </p:txBody>
      </p:sp>
      <p:sp>
        <p:nvSpPr>
          <p:cNvPr id="15" name="TextBox 26"/>
          <p:cNvSpPr txBox="1"/>
          <p:nvPr/>
        </p:nvSpPr>
        <p:spPr>
          <a:xfrm>
            <a:off x="8034285" y="1075003"/>
            <a:ext cx="211070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Consumers</a:t>
            </a:r>
          </a:p>
        </p:txBody>
      </p:sp>
      <p:cxnSp>
        <p:nvCxnSpPr>
          <p:cNvPr id="19" name="Straight Arrow Connector 18"/>
          <p:cNvCxnSpPr>
            <a:stCxn id="46" idx="3"/>
            <a:endCxn id="6" idx="3"/>
          </p:cNvCxnSpPr>
          <p:nvPr/>
        </p:nvCxnSpPr>
        <p:spPr>
          <a:xfrm flipV="1">
            <a:off x="7008640"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6" idx="3"/>
            <a:endCxn id="7" idx="1"/>
          </p:cNvCxnSpPr>
          <p:nvPr/>
        </p:nvCxnSpPr>
        <p:spPr>
          <a:xfrm>
            <a:off x="7008640"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9" name="TextBox 23"/>
          <p:cNvSpPr txBox="1"/>
          <p:nvPr/>
        </p:nvSpPr>
        <p:spPr>
          <a:xfrm>
            <a:off x="5411961" y="2404194"/>
            <a:ext cx="1346844"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Queue</a:t>
            </a:r>
          </a:p>
        </p:txBody>
      </p:sp>
      <p:sp>
        <p:nvSpPr>
          <p:cNvPr id="6" name="Oval 5"/>
          <p:cNvSpPr/>
          <p:nvPr/>
        </p:nvSpPr>
        <p:spPr>
          <a:xfrm>
            <a:off x="7913486" y="16597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1</a:t>
            </a:r>
          </a:p>
        </p:txBody>
      </p:sp>
      <p:sp>
        <p:nvSpPr>
          <p:cNvPr id="7" name="Oval 6"/>
          <p:cNvSpPr/>
          <p:nvPr/>
        </p:nvSpPr>
        <p:spPr>
          <a:xfrm>
            <a:off x="7913486" y="36409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2</a:t>
            </a:r>
          </a:p>
        </p:txBody>
      </p:sp>
      <p:grpSp>
        <p:nvGrpSpPr>
          <p:cNvPr id="59" name="Group 58"/>
          <p:cNvGrpSpPr/>
          <p:nvPr/>
        </p:nvGrpSpPr>
        <p:grpSpPr>
          <a:xfrm>
            <a:off x="1926211" y="1659778"/>
            <a:ext cx="2352304" cy="3538444"/>
            <a:chOff x="1926211" y="1966810"/>
            <a:chExt cx="2352304" cy="3538444"/>
          </a:xfrm>
        </p:grpSpPr>
        <p:sp>
          <p:nvSpPr>
            <p:cNvPr id="16" name="Oval 15"/>
            <p:cNvSpPr/>
            <p:nvPr/>
          </p:nvSpPr>
          <p:spPr>
            <a:xfrm>
              <a:off x="1926211" y="19668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1</a:t>
              </a:r>
            </a:p>
          </p:txBody>
        </p:sp>
        <p:sp>
          <p:nvSpPr>
            <p:cNvPr id="17" name="Oval 16"/>
            <p:cNvSpPr/>
            <p:nvPr/>
          </p:nvSpPr>
          <p:spPr>
            <a:xfrm>
              <a:off x="1926211" y="39480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2</a:t>
              </a:r>
            </a:p>
          </p:txBody>
        </p:sp>
      </p:grpSp>
      <p:grpSp>
        <p:nvGrpSpPr>
          <p:cNvPr id="57" name="Group 56"/>
          <p:cNvGrpSpPr/>
          <p:nvPr/>
        </p:nvGrpSpPr>
        <p:grpSpPr>
          <a:xfrm>
            <a:off x="5183361" y="3009900"/>
            <a:ext cx="1825279" cy="838200"/>
            <a:chOff x="5183361" y="3390632"/>
            <a:chExt cx="1825279" cy="838200"/>
          </a:xfrm>
        </p:grpSpPr>
        <p:sp>
          <p:nvSpPr>
            <p:cNvPr id="44" name="Rectangle 43"/>
            <p:cNvSpPr/>
            <p:nvPr/>
          </p:nvSpPr>
          <p:spPr>
            <a:xfrm>
              <a:off x="51833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4</a:t>
              </a:r>
            </a:p>
          </p:txBody>
        </p:sp>
        <p:sp>
          <p:nvSpPr>
            <p:cNvPr id="45" name="Rectangle 44"/>
            <p:cNvSpPr/>
            <p:nvPr/>
          </p:nvSpPr>
          <p:spPr>
            <a:xfrm>
              <a:off x="56405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3</a:t>
              </a:r>
            </a:p>
          </p:txBody>
        </p:sp>
        <p:sp>
          <p:nvSpPr>
            <p:cNvPr id="46" name="Rectangle 45"/>
            <p:cNvSpPr/>
            <p:nvPr/>
          </p:nvSpPr>
          <p:spPr>
            <a:xfrm>
              <a:off x="6551440"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1</a:t>
              </a:r>
            </a:p>
          </p:txBody>
        </p:sp>
        <p:sp>
          <p:nvSpPr>
            <p:cNvPr id="47" name="Rectangle 46"/>
            <p:cNvSpPr/>
            <p:nvPr/>
          </p:nvSpPr>
          <p:spPr>
            <a:xfrm>
              <a:off x="60977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2</a:t>
              </a:r>
            </a:p>
          </p:txBody>
        </p:sp>
      </p:grpSp>
      <p:sp>
        <p:nvSpPr>
          <p:cNvPr id="61" name="Title 1"/>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NZ" dirty="0"/>
              <a:t>Queue-based Load Levelling Pattern</a:t>
            </a:r>
          </a:p>
        </p:txBody>
      </p:sp>
    </p:spTree>
    <p:extLst>
      <p:ext uri="{BB962C8B-B14F-4D97-AF65-F5344CB8AC3E}">
        <p14:creationId xmlns:p14="http://schemas.microsoft.com/office/powerpoint/2010/main" val="2486420556"/>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3600" dirty="0"/>
              <a:t>Queue Considerations</a:t>
            </a:r>
          </a:p>
        </p:txBody>
      </p:sp>
      <p:sp>
        <p:nvSpPr>
          <p:cNvPr id="12" name="Content Placeholder 11"/>
          <p:cNvSpPr>
            <a:spLocks noGrp="1"/>
          </p:cNvSpPr>
          <p:nvPr>
            <p:ph sz="quarter" idx="10"/>
          </p:nvPr>
        </p:nvSpPr>
        <p:spPr/>
        <p:txBody>
          <a:bodyPr anchor="ctr"/>
          <a:lstStyle/>
          <a:p>
            <a:pPr marL="0" indent="0">
              <a:lnSpc>
                <a:spcPct val="150000"/>
              </a:lnSpc>
              <a:buNone/>
            </a:pPr>
            <a:r>
              <a:rPr lang="en-US" sz="3200" dirty="0">
                <a:solidFill>
                  <a:schemeClr val="bg1">
                    <a:lumMod val="85000"/>
                  </a:schemeClr>
                </a:solidFill>
              </a:rPr>
              <a:t>Messages are ordered but not guaranteed FIFO.</a:t>
            </a:r>
          </a:p>
          <a:p>
            <a:pPr marL="0" indent="0">
              <a:lnSpc>
                <a:spcPct val="150000"/>
              </a:lnSpc>
              <a:buNone/>
            </a:pPr>
            <a:r>
              <a:rPr lang="en-US" sz="3200" dirty="0">
                <a:solidFill>
                  <a:schemeClr val="bg1">
                    <a:lumMod val="85000"/>
                  </a:schemeClr>
                </a:solidFill>
              </a:rPr>
              <a:t>Message will be processed at least once.</a:t>
            </a:r>
          </a:p>
          <a:p>
            <a:pPr marL="0" indent="0">
              <a:lnSpc>
                <a:spcPct val="150000"/>
              </a:lnSpc>
              <a:buNone/>
            </a:pPr>
            <a:r>
              <a:rPr lang="en-US" sz="3200" dirty="0">
                <a:solidFill>
                  <a:schemeClr val="bg1">
                    <a:lumMod val="85000"/>
                  </a:schemeClr>
                </a:solidFill>
              </a:rPr>
              <a:t>Message may be processed more than once.</a:t>
            </a:r>
          </a:p>
          <a:p>
            <a:pPr marL="0" indent="0">
              <a:lnSpc>
                <a:spcPct val="150000"/>
              </a:lnSpc>
              <a:buNone/>
            </a:pPr>
            <a:r>
              <a:rPr lang="en-US" sz="3200" dirty="0">
                <a:solidFill>
                  <a:schemeClr val="bg1">
                    <a:lumMod val="85000"/>
                  </a:schemeClr>
                </a:solidFill>
              </a:rPr>
              <a:t>.</a:t>
            </a:r>
            <a:r>
              <a:rPr lang="en-US" sz="3200" dirty="0" err="1">
                <a:solidFill>
                  <a:schemeClr val="bg1">
                    <a:lumMod val="85000"/>
                  </a:schemeClr>
                </a:solidFill>
              </a:rPr>
              <a:t>DequeueCount</a:t>
            </a:r>
            <a:r>
              <a:rPr lang="en-US" sz="3200" dirty="0">
                <a:solidFill>
                  <a:schemeClr val="bg1">
                    <a:lumMod val="85000"/>
                  </a:schemeClr>
                </a:solidFill>
              </a:rPr>
              <a:t> increases every time.</a:t>
            </a:r>
          </a:p>
          <a:p>
            <a:pPr marL="236498" lvl="1" indent="0">
              <a:lnSpc>
                <a:spcPct val="150000"/>
              </a:lnSpc>
              <a:buNone/>
            </a:pPr>
            <a:r>
              <a:rPr lang="en-US" sz="3200" dirty="0">
                <a:solidFill>
                  <a:schemeClr val="bg1">
                    <a:lumMod val="85000"/>
                  </a:schemeClr>
                </a:solidFill>
                <a:latin typeface="+mj-lt"/>
              </a:rPr>
              <a:t>-&gt; Processing must be idempotent.</a:t>
            </a:r>
          </a:p>
        </p:txBody>
      </p:sp>
    </p:spTree>
    <p:extLst>
      <p:ext uri="{BB962C8B-B14F-4D97-AF65-F5344CB8AC3E}">
        <p14:creationId xmlns:p14="http://schemas.microsoft.com/office/powerpoint/2010/main" val="114253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12">
                                            <p:txEl>
                                              <p:pRg st="0" end="0"/>
                                            </p:txEl>
                                          </p:spTgt>
                                        </p:tgtEl>
                                        <p:attrNameLst>
                                          <p:attrName>style.color</p:attrName>
                                        </p:attrNameLst>
                                      </p:cBhvr>
                                      <p:to>
                                        <a:srgbClr val="0072C6"/>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12">
                                            <p:txEl>
                                              <p:pRg st="0" end="0"/>
                                            </p:txEl>
                                          </p:spTgt>
                                        </p:tgtEl>
                                        <p:attrNameLst>
                                          <p:attrName>style.color</p:attrName>
                                        </p:attrNameLst>
                                      </p:cBhvr>
                                      <p:to>
                                        <a:srgbClr val="D8D8D8"/>
                                      </p:to>
                                    </p:animClr>
                                  </p:childTnLst>
                                </p:cTn>
                              </p:par>
                              <p:par>
                                <p:cTn id="11" presetID="3" presetClass="emph" presetSubtype="2" fill="hold" nodeType="withEffect">
                                  <p:stCondLst>
                                    <p:cond delay="250"/>
                                  </p:stCondLst>
                                  <p:childTnLst>
                                    <p:animClr clrSpc="rgb" dir="cw">
                                      <p:cBhvr override="childStyle">
                                        <p:cTn id="12" dur="500" fill="hold"/>
                                        <p:tgtEl>
                                          <p:spTgt spid="12">
                                            <p:txEl>
                                              <p:pRg st="1" end="1"/>
                                            </p:txEl>
                                          </p:spTgt>
                                        </p:tgtEl>
                                        <p:attrNameLst>
                                          <p:attrName>style.color</p:attrName>
                                        </p:attrNameLst>
                                      </p:cBhvr>
                                      <p:to>
                                        <a:srgbClr val="0072C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12">
                                            <p:txEl>
                                              <p:pRg st="1" end="1"/>
                                            </p:txEl>
                                          </p:spTgt>
                                        </p:tgtEl>
                                        <p:attrNameLst>
                                          <p:attrName>style.color</p:attrName>
                                        </p:attrNameLst>
                                      </p:cBhvr>
                                      <p:to>
                                        <a:srgbClr val="D8D8D8"/>
                                      </p:to>
                                    </p:animClr>
                                  </p:childTnLst>
                                </p:cTn>
                              </p:par>
                              <p:par>
                                <p:cTn id="17" presetID="3" presetClass="emph" presetSubtype="2" fill="hold" nodeType="withEffect">
                                  <p:stCondLst>
                                    <p:cond delay="250"/>
                                  </p:stCondLst>
                                  <p:childTnLst>
                                    <p:animClr clrSpc="rgb" dir="cw">
                                      <p:cBhvr override="childStyle">
                                        <p:cTn id="18" dur="500" fill="hold"/>
                                        <p:tgtEl>
                                          <p:spTgt spid="12">
                                            <p:txEl>
                                              <p:pRg st="2" end="2"/>
                                            </p:txEl>
                                          </p:spTgt>
                                        </p:tgtEl>
                                        <p:attrNameLst>
                                          <p:attrName>style.color</p:attrName>
                                        </p:attrNameLst>
                                      </p:cBhvr>
                                      <p:to>
                                        <a:srgbClr val="0072C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12">
                                            <p:txEl>
                                              <p:pRg st="2" end="2"/>
                                            </p:txEl>
                                          </p:spTgt>
                                        </p:tgtEl>
                                        <p:attrNameLst>
                                          <p:attrName>style.color</p:attrName>
                                        </p:attrNameLst>
                                      </p:cBhvr>
                                      <p:to>
                                        <a:srgbClr val="D8D8D8"/>
                                      </p:to>
                                    </p:animClr>
                                  </p:childTnLst>
                                </p:cTn>
                              </p:par>
                              <p:par>
                                <p:cTn id="23" presetID="3" presetClass="emph" presetSubtype="2" fill="hold" nodeType="withEffect">
                                  <p:stCondLst>
                                    <p:cond delay="250"/>
                                  </p:stCondLst>
                                  <p:childTnLst>
                                    <p:animClr clrSpc="rgb" dir="cw">
                                      <p:cBhvr override="childStyle">
                                        <p:cTn id="24" dur="500" fill="hold"/>
                                        <p:tgtEl>
                                          <p:spTgt spid="12">
                                            <p:txEl>
                                              <p:pRg st="3" end="3"/>
                                            </p:txEl>
                                          </p:spTgt>
                                        </p:tgtEl>
                                        <p:attrNameLst>
                                          <p:attrName>style.color</p:attrName>
                                        </p:attrNameLst>
                                      </p:cBhvr>
                                      <p:to>
                                        <a:srgbClr val="0072C6"/>
                                      </p:to>
                                    </p:animClr>
                                  </p:childTnLst>
                                </p:cTn>
                              </p:par>
                              <p:par>
                                <p:cTn id="25" presetID="3" presetClass="emph" presetSubtype="2" fill="hold" nodeType="withEffect">
                                  <p:stCondLst>
                                    <p:cond delay="500"/>
                                  </p:stCondLst>
                                  <p:childTnLst>
                                    <p:animClr clrSpc="rgb" dir="cw">
                                      <p:cBhvr override="childStyle">
                                        <p:cTn id="26" dur="500" fill="hold"/>
                                        <p:tgtEl>
                                          <p:spTgt spid="12">
                                            <p:txEl>
                                              <p:pRg st="4" end="4"/>
                                            </p:txEl>
                                          </p:spTgt>
                                        </p:tgtEl>
                                        <p:attrNameLst>
                                          <p:attrName>style.color</p:attrName>
                                        </p:attrNameLst>
                                      </p:cBhvr>
                                      <p:to>
                                        <a:srgbClr val="0072C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a:prstGeom prst="rect">
            <a:avLst/>
          </a:prstGeom>
        </p:spPr>
        <p:txBody>
          <a:bodyPr>
            <a:normAutofit fontScale="85000" lnSpcReduction="20000"/>
          </a:bodyPr>
          <a:lstStyle/>
          <a:p>
            <a:pPr marL="252000" algn="l">
              <a:spcBef>
                <a:spcPts val="1200"/>
              </a:spcBef>
            </a:pPr>
            <a:r>
              <a:rPr lang="en-US" sz="4600" dirty="0"/>
              <a:t>Messages are stored up to 7 days</a:t>
            </a:r>
          </a:p>
        </p:txBody>
      </p:sp>
      <p:sp>
        <p:nvSpPr>
          <p:cNvPr id="2" name="Title 1"/>
          <p:cNvSpPr>
            <a:spLocks noGrp="1"/>
          </p:cNvSpPr>
          <p:nvPr>
            <p:ph type="title"/>
          </p:nvPr>
        </p:nvSpPr>
        <p:spPr/>
        <p:txBody>
          <a:bodyPr/>
          <a:lstStyle/>
          <a:p>
            <a:r>
              <a:rPr lang="en-US" dirty="0"/>
              <a:t>Queue Considerations</a:t>
            </a:r>
          </a:p>
        </p:txBody>
      </p:sp>
    </p:spTree>
    <p:extLst>
      <p:ext uri="{BB962C8B-B14F-4D97-AF65-F5344CB8AC3E}">
        <p14:creationId xmlns:p14="http://schemas.microsoft.com/office/powerpoint/2010/main" val="18472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Queues in Code</a:t>
            </a:r>
          </a:p>
        </p:txBody>
      </p:sp>
    </p:spTree>
    <p:extLst>
      <p:ext uri="{BB962C8B-B14F-4D97-AF65-F5344CB8AC3E}">
        <p14:creationId xmlns:p14="http://schemas.microsoft.com/office/powerpoint/2010/main" val="251695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Tables</a:t>
            </a:r>
          </a:p>
        </p:txBody>
      </p:sp>
    </p:spTree>
    <p:extLst>
      <p:ext uri="{BB962C8B-B14F-4D97-AF65-F5344CB8AC3E}">
        <p14:creationId xmlns:p14="http://schemas.microsoft.com/office/powerpoint/2010/main" val="3005098384"/>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4835" y="381094"/>
            <a:ext cx="1623925" cy="1408176"/>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Table</a:t>
            </a:r>
          </a:p>
        </p:txBody>
      </p:sp>
    </p:spTree>
    <p:extLst>
      <p:ext uri="{BB962C8B-B14F-4D97-AF65-F5344CB8AC3E}">
        <p14:creationId xmlns:p14="http://schemas.microsoft.com/office/powerpoint/2010/main" val="204417174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Table Storage Concepts</a:t>
            </a:r>
            <a:br>
              <a:rPr lang="en-US" dirty="0"/>
            </a:br>
            <a:endParaRPr lang="en-US" dirty="0"/>
          </a:p>
        </p:txBody>
      </p:sp>
      <p:grpSp>
        <p:nvGrpSpPr>
          <p:cNvPr id="3" name="Group 2"/>
          <p:cNvGrpSpPr/>
          <p:nvPr/>
        </p:nvGrpSpPr>
        <p:grpSpPr>
          <a:xfrm>
            <a:off x="2456406" y="2014451"/>
            <a:ext cx="7279188" cy="4297681"/>
            <a:chOff x="2456406" y="1280160"/>
            <a:chExt cx="7279188" cy="4297681"/>
          </a:xfrm>
        </p:grpSpPr>
        <p:sp>
          <p:nvSpPr>
            <p:cNvPr id="46" name="Rounded Rectangle 65"/>
            <p:cNvSpPr/>
            <p:nvPr/>
          </p:nvSpPr>
          <p:spPr>
            <a:xfrm>
              <a:off x="7534884" y="1280160"/>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47" name="Rounded Rectangle 4"/>
            <p:cNvSpPr/>
            <p:nvPr/>
          </p:nvSpPr>
          <p:spPr>
            <a:xfrm>
              <a:off x="7534884" y="1280160"/>
              <a:ext cx="220071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Entity</a:t>
              </a:r>
            </a:p>
          </p:txBody>
        </p:sp>
        <p:sp>
          <p:nvSpPr>
            <p:cNvPr id="49" name="Rounded Rectangle 68"/>
            <p:cNvSpPr/>
            <p:nvPr/>
          </p:nvSpPr>
          <p:spPr>
            <a:xfrm>
              <a:off x="4995645"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0" name="Rounded Rectangle 6"/>
            <p:cNvSpPr/>
            <p:nvPr/>
          </p:nvSpPr>
          <p:spPr>
            <a:xfrm>
              <a:off x="4995645" y="1280161"/>
              <a:ext cx="219960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sp>
          <p:nvSpPr>
            <p:cNvPr id="52" name="Rounded Rectangle 71"/>
            <p:cNvSpPr/>
            <p:nvPr/>
          </p:nvSpPr>
          <p:spPr>
            <a:xfrm>
              <a:off x="2456406"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3" name="Rounded Rectangle 8"/>
            <p:cNvSpPr/>
            <p:nvPr/>
          </p:nvSpPr>
          <p:spPr>
            <a:xfrm>
              <a:off x="2456406" y="1280161"/>
              <a:ext cx="218236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cxnSp>
          <p:nvCxnSpPr>
            <p:cNvPr id="57" name="Straight Connector 56"/>
            <p:cNvCxnSpPr>
              <a:stCxn id="59" idx="3"/>
              <a:endCxn id="71" idx="1"/>
            </p:cNvCxnSpPr>
            <p:nvPr/>
          </p:nvCxnSpPr>
          <p:spPr>
            <a:xfrm>
              <a:off x="4299184" y="3809770"/>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9" idx="3"/>
              <a:endCxn id="69" idx="1"/>
            </p:cNvCxnSpPr>
            <p:nvPr/>
          </p:nvCxnSpPr>
          <p:spPr>
            <a:xfrm flipV="1">
              <a:off x="4299184" y="2981827"/>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2813228" y="343647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rgbClr val="000000">
                      <a:alpha val="99000"/>
                    </a:srgbClr>
                  </a:solidFill>
                  <a:latin typeface="+mj-lt"/>
                </a:rPr>
                <a:t>contoso</a:t>
              </a:r>
              <a:endParaRPr lang="en-US" sz="2000" dirty="0">
                <a:solidFill>
                  <a:srgbClr val="000000">
                    <a:alpha val="99000"/>
                  </a:srgbClr>
                </a:solidFill>
                <a:latin typeface="+mj-lt"/>
              </a:endParaRPr>
            </a:p>
          </p:txBody>
        </p:sp>
        <p:cxnSp>
          <p:nvCxnSpPr>
            <p:cNvPr id="61" name="Straight Connector 60"/>
            <p:cNvCxnSpPr>
              <a:stCxn id="69" idx="3"/>
              <a:endCxn id="68" idx="1"/>
            </p:cNvCxnSpPr>
            <p:nvPr/>
          </p:nvCxnSpPr>
          <p:spPr>
            <a:xfrm>
              <a:off x="6814150" y="2981827"/>
              <a:ext cx="1028146" cy="41397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69" idx="3"/>
              <a:endCxn id="65" idx="1"/>
            </p:cNvCxnSpPr>
            <p:nvPr/>
          </p:nvCxnSpPr>
          <p:spPr>
            <a:xfrm flipV="1">
              <a:off x="6814150" y="2567856"/>
              <a:ext cx="1028147"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71" idx="3"/>
              <a:endCxn id="70" idx="1"/>
            </p:cNvCxnSpPr>
            <p:nvPr/>
          </p:nvCxnSpPr>
          <p:spPr>
            <a:xfrm>
              <a:off x="6814151" y="4637713"/>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1" idx="3"/>
              <a:endCxn id="72" idx="1"/>
            </p:cNvCxnSpPr>
            <p:nvPr/>
          </p:nvCxnSpPr>
          <p:spPr>
            <a:xfrm flipV="1">
              <a:off x="6814151" y="4223742"/>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376740" y="2608531"/>
              <a:ext cx="1437411" cy="2402478"/>
              <a:chOff x="3406969" y="2774584"/>
              <a:chExt cx="1437411" cy="2402478"/>
            </a:xfrm>
          </p:grpSpPr>
          <p:sp>
            <p:nvSpPr>
              <p:cNvPr id="69" name="Rectangle 68"/>
              <p:cNvSpPr/>
              <p:nvPr/>
            </p:nvSpPr>
            <p:spPr>
              <a:xfrm>
                <a:off x="3406969"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customers</a:t>
                </a:r>
              </a:p>
            </p:txBody>
          </p:sp>
          <p:sp>
            <p:nvSpPr>
              <p:cNvPr id="71" name="Rectangle 70"/>
              <p:cNvSpPr/>
              <p:nvPr/>
            </p:nvSpPr>
            <p:spPr>
              <a:xfrm>
                <a:off x="340696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photos</a:t>
                </a:r>
              </a:p>
            </p:txBody>
          </p:sp>
        </p:grpSp>
        <p:grpSp>
          <p:nvGrpSpPr>
            <p:cNvPr id="21" name="Group 20"/>
            <p:cNvGrpSpPr/>
            <p:nvPr/>
          </p:nvGrpSpPr>
          <p:grpSpPr>
            <a:xfrm>
              <a:off x="7842296" y="2194560"/>
              <a:ext cx="1585886" cy="1574535"/>
              <a:chOff x="5906591" y="2360613"/>
              <a:chExt cx="1585886" cy="1574535"/>
            </a:xfrm>
          </p:grpSpPr>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a:solidFill>
                      <a:srgbClr val="000000">
                        <a:alpha val="99000"/>
                      </a:srgbClr>
                    </a:solidFill>
                    <a:latin typeface="+mj-lt"/>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err="1">
                    <a:solidFill>
                      <a:srgbClr val="000000">
                        <a:alpha val="99000"/>
                      </a:srgbClr>
                    </a:solidFill>
                    <a:latin typeface="+mj-lt"/>
                  </a:rPr>
                  <a:t>EMailAdd</a:t>
                </a:r>
                <a:r>
                  <a:rPr lang="en-US" dirty="0">
                    <a:solidFill>
                      <a:srgbClr val="000000">
                        <a:alpha val="99000"/>
                      </a:srgbClr>
                    </a:solidFill>
                    <a:latin typeface="+mj-lt"/>
                  </a:rPr>
                  <a:t>= </a:t>
                </a:r>
              </a:p>
            </p:txBody>
          </p:sp>
        </p:grpSp>
        <p:grpSp>
          <p:nvGrpSpPr>
            <p:cNvPr id="22" name="Group 21"/>
            <p:cNvGrpSpPr/>
            <p:nvPr/>
          </p:nvGrpSpPr>
          <p:grpSpPr>
            <a:xfrm>
              <a:off x="7842297" y="3850446"/>
              <a:ext cx="1585884" cy="1574534"/>
              <a:chOff x="5906592" y="4016499"/>
              <a:chExt cx="1585884" cy="1574534"/>
            </a:xfrm>
          </p:grpSpPr>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grpSp>
      </p:grpSp>
    </p:spTree>
    <p:extLst>
      <p:ext uri="{BB962C8B-B14F-4D97-AF65-F5344CB8AC3E}">
        <p14:creationId xmlns:p14="http://schemas.microsoft.com/office/powerpoint/2010/main" val="902055026"/>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Not an RDBMS Table!</a:t>
            </a:r>
          </a:p>
          <a:p>
            <a:pPr marL="0" indent="0">
              <a:buNone/>
            </a:pPr>
            <a:r>
              <a:rPr lang="en-US" sz="3600" dirty="0"/>
              <a:t>The mental picture is ‘Entities’</a:t>
            </a:r>
          </a:p>
        </p:txBody>
      </p:sp>
      <p:sp>
        <p:nvSpPr>
          <p:cNvPr id="23" name="Freeform 7"/>
          <p:cNvSpPr>
            <a:spLocks noEditPoints="1"/>
          </p:cNvSpPr>
          <p:nvPr/>
        </p:nvSpPr>
        <p:spPr bwMode="auto">
          <a:xfrm>
            <a:off x="7461285" y="3033543"/>
            <a:ext cx="1273118" cy="1040157"/>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97768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586224" y="3873501"/>
            <a:ext cx="11019553" cy="950913"/>
          </a:xfrm>
        </p:spPr>
        <p:txBody>
          <a:bodyPr/>
          <a:lstStyle/>
          <a:p>
            <a:pPr defTabSz="914400">
              <a:tabLst>
                <a:tab pos="10804525" algn="r"/>
              </a:tabLst>
            </a:pPr>
            <a:r>
              <a:rPr lang="en-US" dirty="0"/>
              <a:t>Block Blob	Page Blob</a:t>
            </a:r>
          </a:p>
          <a:p>
            <a:endParaRPr lang="en-US" dirty="0"/>
          </a:p>
        </p:txBody>
      </p:sp>
      <p:sp>
        <p:nvSpPr>
          <p:cNvPr id="3" name="Title 2"/>
          <p:cNvSpPr>
            <a:spLocks noGrp="1"/>
          </p:cNvSpPr>
          <p:nvPr>
            <p:ph type="title"/>
          </p:nvPr>
        </p:nvSpPr>
        <p:spPr>
          <a:prstGeom prst="rect">
            <a:avLst/>
          </a:prstGeom>
        </p:spPr>
        <p:txBody>
          <a:bodyPr/>
          <a:lstStyle/>
          <a:p>
            <a:r>
              <a:rPr lang="ko-KR" altLang="en-US" dirty="0"/>
              <a:t>두가지 종류의 </a:t>
            </a:r>
            <a:r>
              <a:rPr lang="en-US" altLang="ko-KR" dirty="0"/>
              <a:t>Blob</a:t>
            </a:r>
            <a:endParaRPr lang="en-US" dirty="0"/>
          </a:p>
        </p:txBody>
      </p:sp>
    </p:spTree>
    <p:extLst>
      <p:ext uri="{BB962C8B-B14F-4D97-AF65-F5344CB8AC3E}">
        <p14:creationId xmlns:p14="http://schemas.microsoft.com/office/powerpoint/2010/main" val="251389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Entity can have up to 255 properties</a:t>
            </a:r>
          </a:p>
          <a:p>
            <a:pPr marL="0" indent="0">
              <a:buNone/>
            </a:pPr>
            <a:r>
              <a:rPr lang="en-US" sz="3600" dirty="0"/>
              <a:t>Up to 1MB per entity</a:t>
            </a:r>
          </a:p>
        </p:txBody>
      </p:sp>
    </p:spTree>
    <p:extLst>
      <p:ext uri="{BB962C8B-B14F-4D97-AF65-F5344CB8AC3E}">
        <p14:creationId xmlns:p14="http://schemas.microsoft.com/office/powerpoint/2010/main" val="2754919415"/>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spc="-100" dirty="0" err="1">
                <a:solidFill>
                  <a:schemeClr val="bg1">
                    <a:alpha val="99000"/>
                  </a:schemeClr>
                </a:solidFill>
                <a:ea typeface="Segoe UI" pitchFamily="34" charset="0"/>
                <a:cs typeface="Segoe UI" pitchFamily="34" charset="0"/>
              </a:rPr>
              <a:t>PartitionKey</a:t>
            </a:r>
            <a:r>
              <a:rPr lang="en-US" sz="3600" spc="-100" dirty="0">
                <a:solidFill>
                  <a:schemeClr val="bg1">
                    <a:alpha val="99000"/>
                  </a:schemeClr>
                </a:solidFill>
                <a:ea typeface="Segoe UI" pitchFamily="34" charset="0"/>
                <a:cs typeface="Segoe UI" pitchFamily="34" charset="0"/>
              </a:rPr>
              <a:t> &amp; </a:t>
            </a:r>
            <a:r>
              <a:rPr lang="en-US" sz="3600" spc="-100" dirty="0" err="1">
                <a:solidFill>
                  <a:schemeClr val="bg1">
                    <a:alpha val="99000"/>
                  </a:schemeClr>
                </a:solidFill>
                <a:ea typeface="Segoe UI" pitchFamily="34" charset="0"/>
                <a:cs typeface="Segoe UI" pitchFamily="34" charset="0"/>
              </a:rPr>
              <a:t>RowKey</a:t>
            </a:r>
            <a:r>
              <a:rPr lang="en-US" sz="3600" spc="-100" dirty="0">
                <a:solidFill>
                  <a:schemeClr val="bg1">
                    <a:alpha val="99000"/>
                  </a:schemeClr>
                </a:solidFill>
                <a:ea typeface="Segoe UI" pitchFamily="34" charset="0"/>
                <a:cs typeface="Segoe UI" pitchFamily="34" charset="0"/>
              </a:rPr>
              <a:t> are mandatory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Composite key which uniquely identifies an entity</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They are the only indexed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Defines the sort order</a:t>
            </a:r>
            <a:endParaRPr lang="en-US" sz="3600" dirty="0"/>
          </a:p>
        </p:txBody>
      </p:sp>
      <p:sp>
        <p:nvSpPr>
          <p:cNvPr id="2" name="Title 1"/>
          <p:cNvSpPr>
            <a:spLocks noGrp="1"/>
          </p:cNvSpPr>
          <p:nvPr>
            <p:ph type="title"/>
          </p:nvPr>
        </p:nvSpPr>
        <p:spPr>
          <a:prstGeom prst="rect">
            <a:avLst/>
          </a:prstGeom>
        </p:spPr>
        <p:txBody>
          <a:bodyPr/>
          <a:lstStyle/>
          <a:p>
            <a:r>
              <a:rPr lang="en-US" dirty="0"/>
              <a:t>Table Storage Details</a:t>
            </a:r>
          </a:p>
        </p:txBody>
      </p:sp>
      <p:sp>
        <p:nvSpPr>
          <p:cNvPr id="4" name="Text Placeholder 3"/>
          <p:cNvSpPr>
            <a:spLocks noGrp="1"/>
          </p:cNvSpPr>
          <p:nvPr>
            <p:ph type="body" sz="quarter" idx="11"/>
          </p:nvPr>
        </p:nvSpPr>
        <p:spPr/>
        <p:txBody>
          <a:bodyPr/>
          <a:lstStyle/>
          <a:p>
            <a:r>
              <a:rPr lang="en-US" dirty="0"/>
              <a:t>Entity Properties</a:t>
            </a:r>
          </a:p>
        </p:txBody>
      </p:sp>
    </p:spTree>
    <p:extLst>
      <p:ext uri="{BB962C8B-B14F-4D97-AF65-F5344CB8AC3E}">
        <p14:creationId xmlns:p14="http://schemas.microsoft.com/office/powerpoint/2010/main" val="302273232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Entities into a table</a:t>
            </a:r>
          </a:p>
        </p:txBody>
      </p:sp>
    </p:spTree>
    <p:extLst>
      <p:ext uri="{BB962C8B-B14F-4D97-AF65-F5344CB8AC3E}">
        <p14:creationId xmlns:p14="http://schemas.microsoft.com/office/powerpoint/2010/main" val="13100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p:txBody>
      </p:sp>
      <p:sp>
        <p:nvSpPr>
          <p:cNvPr id="2" name="Title 1"/>
          <p:cNvSpPr>
            <a:spLocks noGrp="1"/>
          </p:cNvSpPr>
          <p:nvPr>
            <p:ph type="title"/>
          </p:nvPr>
        </p:nvSpPr>
        <p:spPr>
          <a:prstGeom prst="rect">
            <a:avLst/>
          </a:prstGeom>
        </p:spPr>
        <p:txBody>
          <a:bodyPr/>
          <a:lstStyle/>
          <a:p>
            <a:r>
              <a:rPr lang="en-US" dirty="0"/>
              <a:t>Table Storage 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2574031981"/>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Entities in the same partition will be stored together</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Efficient querying and cache locality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Endeavour to include partition key in all queries</a:t>
            </a:r>
          </a:p>
        </p:txBody>
      </p:sp>
      <p:sp>
        <p:nvSpPr>
          <p:cNvPr id="2" name="Title 1"/>
          <p:cNvSpPr>
            <a:spLocks noGrp="1"/>
          </p:cNvSpPr>
          <p:nvPr>
            <p:ph type="title"/>
          </p:nvPr>
        </p:nvSpPr>
        <p:spPr>
          <a:prstGeom prst="rect">
            <a:avLst/>
          </a:prstGeom>
        </p:spPr>
        <p:txBody>
          <a:bodyPr/>
          <a:lstStyle/>
          <a:p>
            <a:r>
              <a:rPr lang="en-US" dirty="0"/>
              <a:t>Table Storage 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3940991453"/>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Atomic multiple CRUD in same partition in a single transaction</a:t>
            </a:r>
          </a:p>
        </p:txBody>
      </p:sp>
      <p:sp>
        <p:nvSpPr>
          <p:cNvPr id="2" name="Title 1"/>
          <p:cNvSpPr>
            <a:spLocks noGrp="1"/>
          </p:cNvSpPr>
          <p:nvPr>
            <p:ph type="title"/>
          </p:nvPr>
        </p:nvSpPr>
        <p:spPr>
          <a:prstGeom prst="rect">
            <a:avLst/>
          </a:prstGeom>
        </p:spPr>
        <p:txBody>
          <a:bodyPr/>
          <a:lstStyle/>
          <a:p>
            <a:r>
              <a:rPr lang="en-US" dirty="0"/>
              <a:t>Table Storage 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030762368"/>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Target throughput – 500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/partition, several thousand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/account</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Microsoft Azure monitors the usage patterns of partitions</a:t>
            </a:r>
          </a:p>
        </p:txBody>
      </p:sp>
      <p:sp>
        <p:nvSpPr>
          <p:cNvPr id="2" name="Title 1"/>
          <p:cNvSpPr>
            <a:spLocks noGrp="1"/>
          </p:cNvSpPr>
          <p:nvPr>
            <p:ph type="title"/>
          </p:nvPr>
        </p:nvSpPr>
        <p:spPr>
          <a:prstGeom prst="rect">
            <a:avLst/>
          </a:prstGeom>
        </p:spPr>
        <p:txBody>
          <a:bodyPr/>
          <a:lstStyle/>
          <a:p>
            <a:r>
              <a:rPr lang="en-US" dirty="0"/>
              <a:t>Table Storage 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627722461"/>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Automatically load balance partitions</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Each partition can be served by a different storage node</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Scale to meet the traffic needs of your table</a:t>
            </a:r>
          </a:p>
          <a:p>
            <a:pPr marL="252000" lvl="1" indent="0" defTabSz="888926">
              <a:lnSpc>
                <a:spcPct val="150000"/>
              </a:lnSpc>
              <a:spcBef>
                <a:spcPts val="1200"/>
              </a:spcBef>
              <a:buNone/>
            </a:pP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528641616"/>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Timestamp property</a:t>
            </a:r>
          </a:p>
          <a:p>
            <a:pPr marL="0" indent="0">
              <a:lnSpc>
                <a:spcPct val="150000"/>
              </a:lnSpc>
              <a:spcBef>
                <a:spcPts val="1200"/>
              </a:spcBef>
              <a:buNone/>
            </a:pPr>
            <a:r>
              <a:rPr lang="en-US" sz="3200" dirty="0"/>
              <a:t>Optimistic Concurrency</a:t>
            </a:r>
          </a:p>
          <a:p>
            <a:pPr marL="0" indent="0">
              <a:lnSpc>
                <a:spcPct val="150000"/>
              </a:lnSpc>
              <a:spcBef>
                <a:spcPts val="1200"/>
              </a:spcBef>
              <a:buNone/>
            </a:pPr>
            <a:r>
              <a:rPr lang="en-US" sz="3200" dirty="0"/>
              <a:t>Exposed as an HTTP </a:t>
            </a:r>
            <a:r>
              <a:rPr lang="en-US" sz="3200" dirty="0" err="1"/>
              <a:t>Etag</a:t>
            </a:r>
            <a:endParaRPr lang="en-US" sz="3200" dirty="0"/>
          </a:p>
        </p:txBody>
      </p:sp>
    </p:spTree>
    <p:extLst>
      <p:ext uri="{BB962C8B-B14F-4D97-AF65-F5344CB8AC3E}">
        <p14:creationId xmlns:p14="http://schemas.microsoft.com/office/powerpoint/2010/main" val="3966110762"/>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No fixed schema for other properties</a:t>
            </a:r>
          </a:p>
          <a:p>
            <a:pPr marL="0" indent="0">
              <a:lnSpc>
                <a:spcPct val="150000"/>
              </a:lnSpc>
              <a:spcBef>
                <a:spcPts val="1200"/>
              </a:spcBef>
              <a:buNone/>
            </a:pPr>
            <a:r>
              <a:rPr lang="en-US" sz="3200" dirty="0"/>
              <a:t>Each property is stored as: &lt;name, typed value&gt;</a:t>
            </a:r>
          </a:p>
          <a:p>
            <a:pPr marL="0" indent="0">
              <a:lnSpc>
                <a:spcPct val="150000"/>
              </a:lnSpc>
              <a:spcBef>
                <a:spcPts val="1200"/>
              </a:spcBef>
              <a:buNone/>
            </a:pPr>
            <a:r>
              <a:rPr lang="en-US" sz="3200" dirty="0"/>
              <a:t>Properties can be the standard .NET types:</a:t>
            </a:r>
          </a:p>
          <a:p>
            <a:pPr marL="0" indent="0">
              <a:lnSpc>
                <a:spcPct val="150000"/>
              </a:lnSpc>
              <a:spcBef>
                <a:spcPts val="1200"/>
              </a:spcBef>
              <a:buNone/>
            </a:pPr>
            <a:r>
              <a:rPr lang="en-US" sz="3200" dirty="0"/>
              <a:t>	</a:t>
            </a:r>
            <a:r>
              <a:rPr lang="en-US" sz="2400" dirty="0"/>
              <a:t>string, binary, </a:t>
            </a:r>
            <a:r>
              <a:rPr lang="en-US" sz="2400" dirty="0" err="1"/>
              <a:t>bool</a:t>
            </a:r>
            <a:r>
              <a:rPr lang="en-US" sz="2400" dirty="0"/>
              <a:t>, </a:t>
            </a:r>
            <a:r>
              <a:rPr lang="en-US" sz="2400" dirty="0" err="1"/>
              <a:t>DateTime</a:t>
            </a:r>
            <a:r>
              <a:rPr lang="en-US" sz="2400" dirty="0"/>
              <a:t>, GUID, </a:t>
            </a:r>
            <a:r>
              <a:rPr lang="en-US" sz="2400" dirty="0" err="1"/>
              <a:t>int</a:t>
            </a:r>
            <a:r>
              <a:rPr lang="en-US" sz="2400" dirty="0"/>
              <a:t>, int64, double</a:t>
            </a:r>
          </a:p>
        </p:txBody>
      </p:sp>
    </p:spTree>
    <p:extLst>
      <p:ext uri="{BB962C8B-B14F-4D97-AF65-F5344CB8AC3E}">
        <p14:creationId xmlns:p14="http://schemas.microsoft.com/office/powerpoint/2010/main" val="313991468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Block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스트리밍 작업</a:t>
            </a:r>
            <a:r>
              <a:rPr lang="en-US" altLang="ko-KR" sz="3200" dirty="0"/>
              <a:t>(streaming workloads)</a:t>
            </a:r>
            <a:r>
              <a:rPr lang="ko-KR" altLang="en-US" sz="3200" dirty="0"/>
              <a:t>에 적합</a:t>
            </a:r>
            <a:endParaRPr lang="en-US" sz="3200" dirty="0"/>
          </a:p>
          <a:p>
            <a:pPr marL="0" indent="0" defTabSz="914099" fontAlgn="base">
              <a:spcAft>
                <a:spcPts val="1200"/>
              </a:spcAft>
              <a:buNone/>
            </a:pPr>
            <a:r>
              <a:rPr lang="ko-KR" altLang="en-US" sz="3200" dirty="0"/>
              <a:t>개별 </a:t>
            </a:r>
            <a:r>
              <a:rPr lang="en-US" altLang="ko-KR" sz="3200" dirty="0"/>
              <a:t>blob</a:t>
            </a:r>
            <a:r>
              <a:rPr lang="ko-KR" altLang="en-US" sz="3200" dirty="0"/>
              <a:t>은 연속적인 </a:t>
            </a:r>
            <a:r>
              <a:rPr lang="en-US" altLang="ko-KR" sz="3200" dirty="0"/>
              <a:t>block</a:t>
            </a:r>
            <a:r>
              <a:rPr lang="ko-KR" altLang="en-US" sz="3200" dirty="0"/>
              <a:t>들로 구성됨</a:t>
            </a:r>
            <a:endParaRPr lang="en-US" sz="3200" dirty="0"/>
          </a:p>
          <a:p>
            <a:pPr marL="0" indent="0" defTabSz="914099" fontAlgn="base">
              <a:spcAft>
                <a:spcPts val="1200"/>
              </a:spcAft>
              <a:buNone/>
            </a:pPr>
            <a:r>
              <a:rPr lang="ko-KR" altLang="en-US" sz="3200" dirty="0"/>
              <a:t>개별 </a:t>
            </a:r>
            <a:r>
              <a:rPr lang="en-US" altLang="ko-KR" sz="3200" dirty="0"/>
              <a:t>block</a:t>
            </a:r>
            <a:r>
              <a:rPr lang="ko-KR" altLang="en-US" sz="3200" dirty="0"/>
              <a:t>은 </a:t>
            </a:r>
            <a:r>
              <a:rPr lang="en-US" sz="3200" dirty="0"/>
              <a:t>block id</a:t>
            </a:r>
            <a:r>
              <a:rPr lang="ko-KR" altLang="en-US" sz="3200" dirty="0"/>
              <a:t>로 식별됨</a:t>
            </a:r>
            <a:endParaRPr lang="en-US" sz="3200" dirty="0"/>
          </a:p>
          <a:p>
            <a:pPr marL="0" indent="0" defTabSz="914099" fontAlgn="base">
              <a:spcAft>
                <a:spcPts val="1200"/>
              </a:spcAft>
              <a:buNone/>
            </a:pPr>
            <a:r>
              <a:rPr lang="en-US" sz="3200" dirty="0"/>
              <a:t>Blob</a:t>
            </a:r>
            <a:r>
              <a:rPr lang="ko-KR" altLang="en-US" sz="3200" dirty="0"/>
              <a:t>당 </a:t>
            </a:r>
            <a:r>
              <a:rPr lang="en-US" altLang="ko-KR" sz="3200" dirty="0"/>
              <a:t>200GB </a:t>
            </a:r>
            <a:r>
              <a:rPr lang="ko-KR" altLang="en-US" sz="3200" dirty="0"/>
              <a:t>크기 제한</a:t>
            </a:r>
            <a:endParaRPr lang="en-US" sz="3200" dirty="0"/>
          </a:p>
          <a:p>
            <a:pPr marL="0" indent="0" defTabSz="914099" fontAlgn="base">
              <a:spcAft>
                <a:spcPts val="1200"/>
              </a:spcAft>
              <a:buNone/>
            </a:pPr>
            <a:r>
              <a:rPr lang="en-US" altLang="ko-KR" sz="3200" dirty="0" err="1"/>
              <a:t>Etags</a:t>
            </a:r>
            <a:r>
              <a:rPr lang="en-US" altLang="ko-KR" sz="3200" dirty="0"/>
              <a:t> </a:t>
            </a:r>
            <a:r>
              <a:rPr lang="ko-KR" altLang="en-US" sz="3200" dirty="0"/>
              <a:t>를 통해 </a:t>
            </a:r>
            <a:r>
              <a:rPr lang="en-US" sz="3200" dirty="0"/>
              <a:t>Optimistic Concurrency </a:t>
            </a:r>
            <a:r>
              <a:rPr lang="ko-KR" altLang="en-US" sz="3200" dirty="0"/>
              <a:t>구현</a:t>
            </a:r>
            <a:endParaRPr lang="en-US" sz="3200" dirty="0"/>
          </a:p>
        </p:txBody>
      </p:sp>
    </p:spTree>
    <p:extLst>
      <p:ext uri="{BB962C8B-B14F-4D97-AF65-F5344CB8AC3E}">
        <p14:creationId xmlns:p14="http://schemas.microsoft.com/office/powerpoint/2010/main" val="14433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“data” with varying shape into a table</a:t>
            </a:r>
          </a:p>
        </p:txBody>
      </p:sp>
    </p:spTree>
    <p:extLst>
      <p:ext uri="{BB962C8B-B14F-4D97-AF65-F5344CB8AC3E}">
        <p14:creationId xmlns:p14="http://schemas.microsoft.com/office/powerpoint/2010/main" val="236492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dirty="0"/>
              <a:t>Supports full manipulation (CRUD)</a:t>
            </a:r>
          </a:p>
          <a:p>
            <a:pPr marL="0" indent="0">
              <a:lnSpc>
                <a:spcPct val="150000"/>
              </a:lnSpc>
              <a:spcBef>
                <a:spcPts val="1200"/>
              </a:spcBef>
              <a:buNone/>
            </a:pPr>
            <a:r>
              <a:rPr lang="en-US" sz="3600" dirty="0"/>
              <a:t>Including </a:t>
            </a:r>
            <a:r>
              <a:rPr lang="en-US" sz="3600" dirty="0" err="1"/>
              <a:t>Upsert</a:t>
            </a:r>
            <a:r>
              <a:rPr lang="en-US" sz="3600" dirty="0"/>
              <a:t> and Entity Group Transactions</a:t>
            </a:r>
          </a:p>
          <a:p>
            <a:pPr marL="0" indent="0">
              <a:lnSpc>
                <a:spcPct val="150000"/>
              </a:lnSpc>
              <a:spcBef>
                <a:spcPts val="1200"/>
              </a:spcBef>
              <a:buNone/>
            </a:pPr>
            <a:r>
              <a:rPr lang="en-US" sz="3600" dirty="0"/>
              <a:t>Tables can have metadata</a:t>
            </a:r>
          </a:p>
        </p:txBody>
      </p:sp>
    </p:spTree>
    <p:extLst>
      <p:ext uri="{BB962C8B-B14F-4D97-AF65-F5344CB8AC3E}">
        <p14:creationId xmlns:p14="http://schemas.microsoft.com/office/powerpoint/2010/main" val="4102551922"/>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err="1"/>
              <a:t>StorSimple</a:t>
            </a:r>
            <a:endParaRPr lang="en-US" dirty="0"/>
          </a:p>
        </p:txBody>
      </p:sp>
    </p:spTree>
    <p:extLst>
      <p:ext uri="{BB962C8B-B14F-4D97-AF65-F5344CB8AC3E}">
        <p14:creationId xmlns:p14="http://schemas.microsoft.com/office/powerpoint/2010/main" val="1695919504"/>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297478" y="381094"/>
            <a:ext cx="1597044" cy="1409100"/>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err="1"/>
              <a:t>StorSimple</a:t>
            </a:r>
            <a:endParaRPr lang="en-US" sz="11500" dirty="0"/>
          </a:p>
        </p:txBody>
      </p:sp>
    </p:spTree>
    <p:extLst>
      <p:ext uri="{BB962C8B-B14F-4D97-AF65-F5344CB8AC3E}">
        <p14:creationId xmlns:p14="http://schemas.microsoft.com/office/powerpoint/2010/main" val="869583168"/>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971BA"/>
        </a:solidFill>
        <a:effectLst/>
      </p:bgPr>
    </p:bg>
    <p:spTree>
      <p:nvGrpSpPr>
        <p:cNvPr id="1" name=""/>
        <p:cNvGrpSpPr/>
        <p:nvPr/>
      </p:nvGrpSpPr>
      <p:grpSpPr>
        <a:xfrm>
          <a:off x="0" y="0"/>
          <a:ext cx="0" cy="0"/>
          <a:chOff x="0" y="0"/>
          <a:chExt cx="0" cy="0"/>
        </a:xfrm>
      </p:grpSpPr>
      <p:sp>
        <p:nvSpPr>
          <p:cNvPr id="2" name="TextBox 1"/>
          <p:cNvSpPr txBox="1"/>
          <p:nvPr/>
        </p:nvSpPr>
        <p:spPr>
          <a:xfrm>
            <a:off x="0" y="-1"/>
            <a:ext cx="12201525" cy="6858001"/>
          </a:xfrm>
          <a:prstGeom prst="rect">
            <a:avLst/>
          </a:prstGeom>
          <a:noFill/>
        </p:spPr>
        <p:txBody>
          <a:bodyPr wrap="square" lIns="0" tIns="0" rIns="0" bIns="0" rtlCol="0" anchor="ctr">
            <a:noAutofit/>
          </a:bodyPr>
          <a:lstStyle/>
          <a:p>
            <a:pPr marL="252000" defTabSz="888926">
              <a:spcBef>
                <a:spcPts val="1200"/>
              </a:spcBef>
            </a:pPr>
            <a:endParaRPr lang="en-US" sz="4000" spc="-100" dirty="0">
              <a:solidFill>
                <a:schemeClr val="bg1">
                  <a:alpha val="99000"/>
                </a:schemeClr>
              </a:solidFill>
              <a:latin typeface="+mj-lt"/>
              <a:ea typeface="Segoe UI" pitchFamily="34" charset="0"/>
              <a:cs typeface="Segoe UI"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8647" y="704229"/>
            <a:ext cx="7494707" cy="5449542"/>
          </a:xfrm>
          <a:prstGeom prst="rect">
            <a:avLst/>
          </a:prstGeom>
        </p:spPr>
      </p:pic>
    </p:spTree>
    <p:extLst>
      <p:ext uri="{BB962C8B-B14F-4D97-AF65-F5344CB8AC3E}">
        <p14:creationId xmlns:p14="http://schemas.microsoft.com/office/powerpoint/2010/main" val="1707988429"/>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err="1"/>
              <a:t>StorSimple</a:t>
            </a:r>
            <a:endParaRPr lang="en-US" sz="4800" dirty="0"/>
          </a:p>
        </p:txBody>
      </p:sp>
      <p:sp>
        <p:nvSpPr>
          <p:cNvPr id="4" name="Content Placeholder 3"/>
          <p:cNvSpPr>
            <a:spLocks noGrp="1"/>
          </p:cNvSpPr>
          <p:nvPr>
            <p:ph sz="quarter" idx="10"/>
          </p:nvPr>
        </p:nvSpPr>
        <p:spPr/>
        <p:txBody>
          <a:bodyPr anchor="ctr"/>
          <a:lstStyle/>
          <a:p>
            <a:pPr marL="0" indent="0">
              <a:lnSpc>
                <a:spcPct val="150000"/>
              </a:lnSpc>
              <a:buNone/>
            </a:pPr>
            <a:r>
              <a:rPr lang="en-US" sz="2800" b="1" dirty="0">
                <a:latin typeface="+mn-lt"/>
              </a:rPr>
              <a:t>Designed to:</a:t>
            </a:r>
          </a:p>
          <a:p>
            <a:pPr marL="336076" lvl="1" indent="0">
              <a:lnSpc>
                <a:spcPct val="150000"/>
              </a:lnSpc>
              <a:buNone/>
            </a:pPr>
            <a:r>
              <a:rPr lang="en-US" sz="2800" dirty="0">
                <a:latin typeface="+mj-lt"/>
              </a:rPr>
              <a:t>Reduce storage costs</a:t>
            </a:r>
          </a:p>
          <a:p>
            <a:pPr marL="336076" lvl="1" indent="0">
              <a:lnSpc>
                <a:spcPct val="150000"/>
              </a:lnSpc>
              <a:buNone/>
            </a:pPr>
            <a:r>
              <a:rPr lang="en-US" sz="2800" dirty="0">
                <a:latin typeface="+mj-lt"/>
              </a:rPr>
              <a:t>Simplify storage management</a:t>
            </a:r>
          </a:p>
          <a:p>
            <a:pPr marL="336076" lvl="1" indent="0">
              <a:lnSpc>
                <a:spcPct val="150000"/>
              </a:lnSpc>
              <a:buNone/>
            </a:pPr>
            <a:r>
              <a:rPr lang="en-US" sz="2800" dirty="0">
                <a:latin typeface="+mj-lt"/>
              </a:rPr>
              <a:t>Improve disaster recovery capability and efficiency</a:t>
            </a:r>
          </a:p>
          <a:p>
            <a:pPr marL="336076" lvl="1" indent="0">
              <a:lnSpc>
                <a:spcPct val="150000"/>
              </a:lnSpc>
              <a:buNone/>
            </a:pPr>
            <a:r>
              <a:rPr lang="en-US" sz="2800" dirty="0">
                <a:latin typeface="+mj-lt"/>
              </a:rPr>
              <a:t>Provide data mobility.</a:t>
            </a:r>
          </a:p>
        </p:txBody>
      </p:sp>
    </p:spTree>
    <p:extLst>
      <p:ext uri="{BB962C8B-B14F-4D97-AF65-F5344CB8AC3E}">
        <p14:creationId xmlns:p14="http://schemas.microsoft.com/office/powerpoint/2010/main" val="3128967483"/>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Try [service] today</a:t>
            </a:r>
          </a:p>
          <a:p>
            <a:endParaRPr lang="en-US" dirty="0"/>
          </a:p>
          <a:p>
            <a:r>
              <a:rPr lang="en-US" dirty="0"/>
              <a:t>Ask Questions:</a:t>
            </a:r>
          </a:p>
          <a:p>
            <a:r>
              <a:rPr lang="en-US" dirty="0"/>
              <a:t>Twitter:</a:t>
            </a:r>
          </a:p>
          <a:p>
            <a:r>
              <a:rPr lang="en-US" dirty="0"/>
              <a:t>Email</a:t>
            </a:r>
          </a:p>
          <a:p>
            <a:r>
              <a:rPr lang="en-US" dirty="0"/>
              <a:t>Public forum:</a:t>
            </a:r>
          </a:p>
          <a:p>
            <a:endParaRPr lang="en-US" dirty="0"/>
          </a:p>
          <a:p>
            <a:endParaRPr lang="en-US" dirty="0"/>
          </a:p>
          <a:p>
            <a:endParaRPr lang="en-US" dirty="0"/>
          </a:p>
        </p:txBody>
      </p:sp>
    </p:spTree>
    <p:extLst>
      <p:ext uri="{BB962C8B-B14F-4D97-AF65-F5344CB8AC3E}">
        <p14:creationId xmlns:p14="http://schemas.microsoft.com/office/powerpoint/2010/main" val="1301198229"/>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a:t>Q&amp;A</a:t>
            </a:r>
          </a:p>
        </p:txBody>
      </p:sp>
    </p:spTree>
    <p:extLst>
      <p:ext uri="{BB962C8B-B14F-4D97-AF65-F5344CB8AC3E}">
        <p14:creationId xmlns:p14="http://schemas.microsoft.com/office/powerpoint/2010/main" val="1714908583"/>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started</a:t>
              </a: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Page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랜덤 </a:t>
            </a:r>
            <a:r>
              <a:rPr lang="en-US" altLang="ko-KR" sz="3200" dirty="0"/>
              <a:t>(</a:t>
            </a:r>
            <a:r>
              <a:rPr lang="en-US" sz="3200" dirty="0"/>
              <a:t>random read/write workloads) </a:t>
            </a:r>
            <a:r>
              <a:rPr lang="ko-KR" altLang="en-US" sz="3200" dirty="0"/>
              <a:t>작업에 적합</a:t>
            </a:r>
            <a:endParaRPr lang="en-US" sz="3200" dirty="0"/>
          </a:p>
          <a:p>
            <a:pPr marL="0" indent="0" defTabSz="914099" fontAlgn="base">
              <a:spcAft>
                <a:spcPts val="1200"/>
              </a:spcAft>
              <a:buNone/>
            </a:pPr>
            <a:r>
              <a:rPr lang="ko-KR" altLang="en-US" sz="3200" dirty="0"/>
              <a:t>개발 </a:t>
            </a:r>
            <a:r>
              <a:rPr lang="en-US" altLang="ko-KR" sz="3200" dirty="0"/>
              <a:t>blob</a:t>
            </a:r>
            <a:r>
              <a:rPr lang="ko-KR" altLang="en-US" sz="3200" dirty="0"/>
              <a:t>은 </a:t>
            </a:r>
            <a:r>
              <a:rPr lang="en-US" altLang="ko-KR" sz="3200" dirty="0"/>
              <a:t>page</a:t>
            </a:r>
            <a:r>
              <a:rPr lang="ko-KR" altLang="en-US" sz="3200" dirty="0"/>
              <a:t>의 배열로 구성</a:t>
            </a:r>
            <a:endParaRPr lang="en-US" sz="3200" dirty="0"/>
          </a:p>
          <a:p>
            <a:pPr marL="0" indent="0" defTabSz="914099" fontAlgn="base">
              <a:spcAft>
                <a:spcPts val="1200"/>
              </a:spcAft>
              <a:buNone/>
            </a:pPr>
            <a:r>
              <a:rPr lang="ko-KR" altLang="en-US" sz="3200" dirty="0"/>
              <a:t>개별 </a:t>
            </a:r>
            <a:r>
              <a:rPr lang="en-US" altLang="ko-KR" sz="3200" dirty="0"/>
              <a:t>page</a:t>
            </a:r>
            <a:r>
              <a:rPr lang="ko-KR" altLang="en-US" sz="3200" dirty="0"/>
              <a:t>는 </a:t>
            </a:r>
            <a:r>
              <a:rPr lang="en-US" altLang="ko-KR" sz="3200" dirty="0"/>
              <a:t>blob</a:t>
            </a:r>
            <a:r>
              <a:rPr lang="ko-KR" altLang="en-US" sz="3200" dirty="0"/>
              <a:t>의 시작부터 </a:t>
            </a:r>
            <a:r>
              <a:rPr lang="en-US" altLang="ko-KR" sz="3200" dirty="0"/>
              <a:t>offset</a:t>
            </a:r>
            <a:r>
              <a:rPr lang="ko-KR" altLang="en-US" sz="3200" dirty="0"/>
              <a:t>으로 식별됨 </a:t>
            </a:r>
            <a:endParaRPr lang="en-US" altLang="ko-KR" sz="3200" dirty="0"/>
          </a:p>
          <a:p>
            <a:pPr marL="0" indent="0" defTabSz="914099" fontAlgn="base">
              <a:spcAft>
                <a:spcPts val="1200"/>
              </a:spcAft>
              <a:buNone/>
            </a:pPr>
            <a:r>
              <a:rPr lang="en-US" sz="3200" dirty="0"/>
              <a:t>Blob</a:t>
            </a:r>
            <a:r>
              <a:rPr lang="ko-KR" altLang="en-US" sz="3200" dirty="0"/>
              <a:t>당 </a:t>
            </a:r>
            <a:r>
              <a:rPr lang="en-US" altLang="ko-KR" sz="3200" dirty="0"/>
              <a:t>1TB </a:t>
            </a:r>
            <a:r>
              <a:rPr lang="ko-KR" altLang="en-US" sz="3200" dirty="0"/>
              <a:t>크기 제한</a:t>
            </a:r>
            <a:endParaRPr lang="en-US" sz="3200" dirty="0"/>
          </a:p>
          <a:p>
            <a:pPr marL="0" indent="0" defTabSz="914099" fontAlgn="base">
              <a:spcAft>
                <a:spcPts val="1200"/>
              </a:spcAft>
              <a:buNone/>
            </a:pPr>
            <a:r>
              <a:rPr lang="en-US" sz="3200" dirty="0"/>
              <a:t>Lease</a:t>
            </a:r>
            <a:r>
              <a:rPr lang="ko-KR" altLang="en-US" sz="3200" dirty="0"/>
              <a:t>를 통해 </a:t>
            </a:r>
            <a:r>
              <a:rPr lang="en-US" sz="3200" dirty="0"/>
              <a:t>Optimistic </a:t>
            </a:r>
            <a:r>
              <a:rPr lang="ko-KR" altLang="en-US" sz="3200" dirty="0"/>
              <a:t>또는</a:t>
            </a:r>
            <a:r>
              <a:rPr lang="en-US" sz="3200" dirty="0"/>
              <a:t> Pessimistic (locking) concurrency </a:t>
            </a:r>
            <a:r>
              <a:rPr lang="ko-KR" altLang="en-US" sz="3200" dirty="0"/>
              <a:t>구현됨</a:t>
            </a:r>
            <a:r>
              <a:rPr lang="en-US" sz="3200" dirty="0"/>
              <a:t> </a:t>
            </a:r>
          </a:p>
        </p:txBody>
      </p:sp>
    </p:spTree>
    <p:extLst>
      <p:ext uri="{BB962C8B-B14F-4D97-AF65-F5344CB8AC3E}">
        <p14:creationId xmlns:p14="http://schemas.microsoft.com/office/powerpoint/2010/main" val="32739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a:t>Blob </a:t>
            </a:r>
            <a:r>
              <a:rPr lang="ko-KR" altLang="en-US" dirty="0"/>
              <a:t>저장소 구조</a:t>
            </a:r>
            <a:endParaRPr lang="en-US" dirty="0"/>
          </a:p>
        </p:txBody>
      </p:sp>
      <p:sp>
        <p:nvSpPr>
          <p:cNvPr id="66" name="Rounded Rectangle 65"/>
          <p:cNvSpPr/>
          <p:nvPr/>
        </p:nvSpPr>
        <p:spPr>
          <a:xfrm>
            <a:off x="616044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58713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108196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175223" y="1136378"/>
            <a:ext cx="9791004" cy="457200"/>
          </a:xfrm>
          <a:prstGeom prst="rect">
            <a:avLst/>
          </a:prstGeom>
          <a:no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http://{account}.</a:t>
            </a:r>
            <a:r>
              <a:rPr lang="en-US" sz="2000" i="1" dirty="0">
                <a:solidFill>
                  <a:srgbClr val="FFFFFF">
                    <a:alpha val="99000"/>
                  </a:srgbClr>
                </a:solidFill>
                <a:latin typeface="Consolas" pitchFamily="49" charset="0"/>
                <a:cs typeface="Consolas" pitchFamily="49" charset="0"/>
              </a:rPr>
              <a:t>blob.core.windows.net</a:t>
            </a:r>
            <a:r>
              <a:rPr lang="en-US" sz="2000" dirty="0">
                <a:solidFill>
                  <a:srgbClr val="FFFFFF">
                    <a:alpha val="99000"/>
                  </a:srgbClr>
                </a:solidFill>
                <a:latin typeface="Consolas" pitchFamily="49" charset="0"/>
                <a:cs typeface="Consolas" pitchFamily="49" charset="0"/>
              </a:rPr>
              <a:t>/{container}/{blobname}</a:t>
            </a:r>
          </a:p>
        </p:txBody>
      </p:sp>
      <p:sp>
        <p:nvSpPr>
          <p:cNvPr id="101" name="Down Arrow 100"/>
          <p:cNvSpPr/>
          <p:nvPr/>
        </p:nvSpPr>
        <p:spPr bwMode="auto">
          <a:xfrm rot="10800000">
            <a:off x="1700188" y="15077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2917701">
            <a:off x="5550609" y="1469990"/>
            <a:ext cx="302165" cy="46248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8492219"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Pages/Blocks</a:t>
            </a:r>
          </a:p>
        </p:txBody>
      </p:sp>
      <p:sp>
        <p:nvSpPr>
          <p:cNvPr id="103" name="Down Arrow 102"/>
          <p:cNvSpPr/>
          <p:nvPr/>
        </p:nvSpPr>
        <p:spPr bwMode="auto">
          <a:xfrm rot="12330302">
            <a:off x="7722944" y="1493579"/>
            <a:ext cx="302165" cy="387925"/>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858809"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848419"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51955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545653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5383801"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538380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888010"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87761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646785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888639"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88842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646785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PIC02.JPG</a:t>
            </a:r>
          </a:p>
        </p:txBody>
      </p:sp>
      <p:sp>
        <p:nvSpPr>
          <p:cNvPr id="79" name="Rectangle 78"/>
          <p:cNvSpPr/>
          <p:nvPr/>
        </p:nvSpPr>
        <p:spPr>
          <a:xfrm>
            <a:off x="408307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646785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VID1.AVI</a:t>
            </a:r>
          </a:p>
        </p:txBody>
      </p:sp>
      <p:sp>
        <p:nvSpPr>
          <p:cNvPr id="92" name="Rectangle 91"/>
          <p:cNvSpPr/>
          <p:nvPr/>
        </p:nvSpPr>
        <p:spPr>
          <a:xfrm>
            <a:off x="4083071"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12669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par>
                                <p:cTn id="13" presetID="10"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10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2000" tmFilter="0, 0; .2, .5; .8, .5; 1, 0"/>
                                        <p:tgtEl>
                                          <p:spTgt spid="69"/>
                                        </p:tgtEl>
                                      </p:cBhvr>
                                    </p:animEffect>
                                    <p:animScale>
                                      <p:cBhvr>
                                        <p:cTn id="20" dur="1000" autoRev="1" fill="hold"/>
                                        <p:tgtEl>
                                          <p:spTgt spid="69"/>
                                        </p:tgtEl>
                                      </p:cBhvr>
                                      <p:by x="105000" y="105000"/>
                                    </p:animScale>
                                  </p:childTnLst>
                                </p:cTn>
                              </p:par>
                              <p:par>
                                <p:cTn id="21" presetID="10"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1000"/>
                                        <p:tgtEl>
                                          <p:spTgt spid="10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2000" tmFilter="0, 0; .2, .5; .8, .5; 1, 0"/>
                                        <p:tgtEl>
                                          <p:spTgt spid="66"/>
                                        </p:tgtEl>
                                      </p:cBhvr>
                                    </p:animEffect>
                                    <p:animScale>
                                      <p:cBhvr>
                                        <p:cTn id="28" dur="1000" autoRev="1" fill="hold"/>
                                        <p:tgtEl>
                                          <p:spTgt spid="66"/>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p:bldP spid="101" grpId="0" animBg="1"/>
      <p:bldP spid="102" grpId="0" animBg="1"/>
      <p:bldP spid="103" grpId="0" animBg="1"/>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326</TotalTime>
  <Words>5875</Words>
  <Application>Microsoft Office PowerPoint</Application>
  <PresentationFormat>Widescreen</PresentationFormat>
  <Paragraphs>1012</Paragraphs>
  <Slides>79</Slides>
  <Notes>69</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79</vt:i4>
      </vt:variant>
    </vt:vector>
  </HeadingPairs>
  <TitlesOfParts>
    <vt:vector size="87" baseType="lpstr">
      <vt:lpstr>Arial</vt:lpstr>
      <vt:lpstr>Calibri</vt:lpstr>
      <vt:lpstr>Consolas</vt:lpstr>
      <vt:lpstr>Courier New</vt:lpstr>
      <vt:lpstr>Segoe UI</vt:lpstr>
      <vt:lpstr>Segoe UI Light</vt:lpstr>
      <vt:lpstr>Wingdings</vt:lpstr>
      <vt:lpstr>1_Azure Event</vt:lpstr>
      <vt:lpstr>Azure 데이터 저장소 (Data Storage)</vt:lpstr>
      <vt:lpstr>목차</vt:lpstr>
      <vt:lpstr>Azure 저장소 아키텍처</vt:lpstr>
      <vt:lpstr>Blobs</vt:lpstr>
      <vt:lpstr>Microsoft Azure Storage Blob</vt:lpstr>
      <vt:lpstr>두가지 종류의 Blob</vt:lpstr>
      <vt:lpstr>Block Blob</vt:lpstr>
      <vt:lpstr>Page Blob</vt:lpstr>
      <vt:lpstr>Blob 저장소 구조</vt:lpstr>
      <vt:lpstr>Demo: blob과 통합</vt:lpstr>
      <vt:lpstr>Blob Details – Containers</vt:lpstr>
      <vt:lpstr>Blob Details – Containers</vt:lpstr>
      <vt:lpstr>Blob Details – Throughput</vt:lpstr>
      <vt:lpstr>Blob Details – Main Web Service Operations</vt:lpstr>
      <vt:lpstr>Demo: Interacting with Blobs Through Code</vt:lpstr>
      <vt:lpstr>Blob Details</vt:lpstr>
      <vt:lpstr>Demo: Blob Metadata</vt:lpstr>
      <vt:lpstr>Blob Details – Blob always accessed by name</vt:lpstr>
      <vt:lpstr>Blob Details</vt:lpstr>
      <vt:lpstr>Blob sample listing</vt:lpstr>
      <vt:lpstr>Blob sample listing full response</vt:lpstr>
      <vt:lpstr>Blob sample listing with maxresults</vt:lpstr>
      <vt:lpstr>Blob sample listing with maxresults</vt:lpstr>
      <vt:lpstr>Uploading a Block Blob</vt:lpstr>
      <vt:lpstr>Blob block uploading benefits</vt:lpstr>
      <vt:lpstr>Page Blob – Random Read/Write</vt:lpstr>
      <vt:lpstr>Page Blob – Random Read/Write</vt:lpstr>
      <vt:lpstr>Shared Access Signatures</vt:lpstr>
      <vt:lpstr>Shared Access Signatures – Two broad approaches</vt:lpstr>
      <vt:lpstr>Shared Access Signatures – Revocation</vt:lpstr>
      <vt:lpstr>Shared Access Signatures – Ad Hoc Signatures</vt:lpstr>
      <vt:lpstr>Shared Access Signatures – Ad Hoc Signatures</vt:lpstr>
      <vt:lpstr>Shared Access Signatures Ad Hoc Signatures</vt:lpstr>
      <vt:lpstr>Store Access Policy – Policy Based Signatures</vt:lpstr>
      <vt:lpstr>Store Access Policy – Policy Based Signatures</vt:lpstr>
      <vt:lpstr>Store Access Policy – Policy Based Signatures</vt:lpstr>
      <vt:lpstr>Store Access Policy Policy Based Signatures</vt:lpstr>
      <vt:lpstr>Demo: Shared Access Signatures</vt:lpstr>
      <vt:lpstr>Files</vt:lpstr>
      <vt:lpstr>Microsoft Azure Storage Files</vt:lpstr>
      <vt:lpstr>Azure Files – Customer Quotes </vt:lpstr>
      <vt:lpstr>Sharing Files – The old way</vt:lpstr>
      <vt:lpstr>Azure Files</vt:lpstr>
      <vt:lpstr>Azure Files – Usage</vt:lpstr>
      <vt:lpstr>Queues</vt:lpstr>
      <vt:lpstr>Microsoft Azure Storage Queue</vt:lpstr>
      <vt:lpstr>Why use a Queue?</vt:lpstr>
      <vt:lpstr>Queue Components</vt:lpstr>
      <vt:lpstr>Queue URL format</vt:lpstr>
      <vt:lpstr>Queue URL format</vt:lpstr>
      <vt:lpstr>Demo: Faster Web Applications with queues using asynchronous workloads </vt:lpstr>
      <vt:lpstr>PowerPoint Presentation</vt:lpstr>
      <vt:lpstr>Queue Considerations</vt:lpstr>
      <vt:lpstr>Queue Considerations</vt:lpstr>
      <vt:lpstr>Demo: Queues in Code</vt:lpstr>
      <vt:lpstr>Tables</vt:lpstr>
      <vt:lpstr>Microsoft Azure Storage Table</vt:lpstr>
      <vt:lpstr>Table Storage Concepts </vt:lpstr>
      <vt:lpstr>Table Storage Details</vt:lpstr>
      <vt:lpstr>Table Storage Details</vt:lpstr>
      <vt:lpstr>Table Storage Details</vt:lpstr>
      <vt:lpstr>Demo: Enter Entities into a table</vt:lpstr>
      <vt:lpstr>Table Storage Details </vt:lpstr>
      <vt:lpstr>Table Storage Details </vt:lpstr>
      <vt:lpstr>Table Storage Details </vt:lpstr>
      <vt:lpstr>Table Storage Details </vt:lpstr>
      <vt:lpstr>Table Storage Details </vt:lpstr>
      <vt:lpstr>Table Storage Details Entity Properties</vt:lpstr>
      <vt:lpstr>Table Storage Details Entity Properties</vt:lpstr>
      <vt:lpstr>Demo: Enter “data” with varying shape into a table</vt:lpstr>
      <vt:lpstr>Table Storage Details</vt:lpstr>
      <vt:lpstr>StorSimple</vt:lpstr>
      <vt:lpstr>Microsoft Azure StorSimple</vt:lpstr>
      <vt:lpstr>PowerPoint Presentation</vt:lpstr>
      <vt:lpstr>StorSimple</vt:lpstr>
      <vt:lpstr>PowerPoint Presentation</vt:lpstr>
      <vt:lpstr>Q&amp;A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Dae Woo Kim</cp:lastModifiedBy>
  <cp:revision>19</cp:revision>
  <cp:lastPrinted>2014-03-26T17:46:13Z</cp:lastPrinted>
  <dcterms:created xsi:type="dcterms:W3CDTF">2015-04-27T13:37:32Z</dcterms:created>
  <dcterms:modified xsi:type="dcterms:W3CDTF">2016-09-26T14:09:57Z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